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786" r:id="rId2"/>
    <p:sldId id="1106" r:id="rId3"/>
    <p:sldId id="1292" r:id="rId4"/>
    <p:sldId id="1294" r:id="rId5"/>
    <p:sldId id="1295" r:id="rId6"/>
    <p:sldId id="1298" r:id="rId7"/>
    <p:sldId id="1299" r:id="rId8"/>
    <p:sldId id="1301" r:id="rId9"/>
    <p:sldId id="1308" r:id="rId10"/>
    <p:sldId id="1309" r:id="rId11"/>
    <p:sldId id="1310" r:id="rId12"/>
    <p:sldId id="1161" r:id="rId13"/>
    <p:sldId id="1116" r:id="rId14"/>
    <p:sldId id="1459" r:id="rId15"/>
    <p:sldId id="1469" r:id="rId16"/>
    <p:sldId id="1112" r:id="rId17"/>
    <p:sldId id="1113" r:id="rId18"/>
    <p:sldId id="1114" r:id="rId19"/>
    <p:sldId id="1115" r:id="rId20"/>
    <p:sldId id="1162" r:id="rId21"/>
    <p:sldId id="1163" r:id="rId22"/>
    <p:sldId id="1164" r:id="rId23"/>
    <p:sldId id="1470" r:id="rId24"/>
    <p:sldId id="1123" r:id="rId25"/>
    <p:sldId id="1125" r:id="rId26"/>
    <p:sldId id="1127" r:id="rId27"/>
    <p:sldId id="1129" r:id="rId28"/>
    <p:sldId id="1131" r:id="rId29"/>
    <p:sldId id="1132" r:id="rId30"/>
    <p:sldId id="1134" r:id="rId31"/>
    <p:sldId id="1135" r:id="rId32"/>
    <p:sldId id="1136" r:id="rId33"/>
    <p:sldId id="1377" r:id="rId34"/>
    <p:sldId id="1375" r:id="rId35"/>
    <p:sldId id="1138" r:id="rId36"/>
    <p:sldId id="1139" r:id="rId37"/>
    <p:sldId id="1319" r:id="rId38"/>
    <p:sldId id="1144" r:id="rId39"/>
    <p:sldId id="1145" r:id="rId40"/>
    <p:sldId id="1146" r:id="rId41"/>
    <p:sldId id="1489" r:id="rId42"/>
    <p:sldId id="1492" r:id="rId43"/>
    <p:sldId id="1477" r:id="rId44"/>
    <p:sldId id="1481" r:id="rId45"/>
    <p:sldId id="1480" r:id="rId46"/>
    <p:sldId id="1485" r:id="rId47"/>
    <p:sldId id="1473" r:id="rId48"/>
    <p:sldId id="1488" r:id="rId49"/>
    <p:sldId id="1474" r:id="rId50"/>
    <p:sldId id="1496" r:id="rId51"/>
    <p:sldId id="1498" r:id="rId52"/>
    <p:sldId id="1148" r:id="rId53"/>
    <p:sldId id="1149" r:id="rId54"/>
    <p:sldId id="1150" r:id="rId55"/>
    <p:sldId id="1503" r:id="rId56"/>
    <p:sldId id="1153" r:id="rId57"/>
    <p:sldId id="1155" r:id="rId58"/>
    <p:sldId id="1156" r:id="rId59"/>
    <p:sldId id="1157" r:id="rId60"/>
    <p:sldId id="1159" r:id="rId61"/>
    <p:sldId id="1160" r:id="rId62"/>
    <p:sldId id="1382" r:id="rId63"/>
    <p:sldId id="1833" r:id="rId64"/>
    <p:sldId id="1406" r:id="rId65"/>
    <p:sldId id="1401" r:id="rId66"/>
    <p:sldId id="1403" r:id="rId67"/>
    <p:sldId id="1368" r:id="rId68"/>
    <p:sldId id="1343" r:id="rId69"/>
    <p:sldId id="1345" r:id="rId70"/>
    <p:sldId id="1346" r:id="rId71"/>
    <p:sldId id="1348" r:id="rId72"/>
    <p:sldId id="1350" r:id="rId73"/>
    <p:sldId id="1351" r:id="rId74"/>
    <p:sldId id="1352" r:id="rId75"/>
    <p:sldId id="1353" r:id="rId76"/>
    <p:sldId id="1354" r:id="rId77"/>
    <p:sldId id="1356" r:id="rId78"/>
    <p:sldId id="1357" r:id="rId79"/>
    <p:sldId id="1358" r:id="rId80"/>
    <p:sldId id="1359" r:id="rId81"/>
    <p:sldId id="1360" r:id="rId82"/>
    <p:sldId id="1361" r:id="rId83"/>
    <p:sldId id="1362" r:id="rId84"/>
    <p:sldId id="1363" r:id="rId85"/>
    <p:sldId id="1364" r:id="rId86"/>
    <p:sldId id="1371" r:id="rId87"/>
    <p:sldId id="1372" r:id="rId88"/>
    <p:sldId id="1373" r:id="rId89"/>
    <p:sldId id="1374" r:id="rId90"/>
    <p:sldId id="1456" r:id="rId91"/>
    <p:sldId id="1813" r:id="rId92"/>
    <p:sldId id="1434" r:id="rId93"/>
    <p:sldId id="1435" r:id="rId94"/>
    <p:sldId id="1436" r:id="rId95"/>
    <p:sldId id="1438" r:id="rId96"/>
    <p:sldId id="1439" r:id="rId97"/>
    <p:sldId id="1440" r:id="rId98"/>
    <p:sldId id="1441" r:id="rId99"/>
    <p:sldId id="1443" r:id="rId100"/>
    <p:sldId id="1444" r:id="rId101"/>
    <p:sldId id="1445" r:id="rId102"/>
    <p:sldId id="1446" r:id="rId103"/>
    <p:sldId id="1447" r:id="rId104"/>
    <p:sldId id="1449" r:id="rId105"/>
    <p:sldId id="1451" r:id="rId106"/>
    <p:sldId id="1454" r:id="rId107"/>
    <p:sldId id="1455" r:id="rId108"/>
    <p:sldId id="1806" r:id="rId109"/>
    <p:sldId id="1828" r:id="rId110"/>
    <p:sldId id="1829" r:id="rId111"/>
    <p:sldId id="1820" r:id="rId112"/>
    <p:sldId id="1824" r:id="rId113"/>
    <p:sldId id="1821" r:id="rId114"/>
    <p:sldId id="1825" r:id="rId115"/>
    <p:sldId id="1822" r:id="rId116"/>
    <p:sldId id="1826" r:id="rId117"/>
    <p:sldId id="1823" r:id="rId118"/>
    <p:sldId id="1827" r:id="rId119"/>
    <p:sldId id="1807" r:id="rId120"/>
    <p:sldId id="1809" r:id="rId121"/>
    <p:sldId id="1810" r:id="rId122"/>
    <p:sldId id="1811" r:id="rId123"/>
    <p:sldId id="1812" r:id="rId124"/>
    <p:sldId id="1814" r:id="rId125"/>
    <p:sldId id="1390" r:id="rId126"/>
    <p:sldId id="1392" r:id="rId127"/>
    <p:sldId id="1391" r:id="rId128"/>
    <p:sldId id="1393" r:id="rId129"/>
    <p:sldId id="1394" r:id="rId130"/>
    <p:sldId id="1395" r:id="rId131"/>
    <p:sldId id="1396" r:id="rId132"/>
    <p:sldId id="1397" r:id="rId133"/>
    <p:sldId id="1398" r:id="rId134"/>
    <p:sldId id="1399" r:id="rId1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2465" autoAdjust="0"/>
  </p:normalViewPr>
  <p:slideViewPr>
    <p:cSldViewPr snapToGrid="0">
      <p:cViewPr varScale="1">
        <p:scale>
          <a:sx n="99" d="100"/>
          <a:sy n="99" d="100"/>
        </p:scale>
        <p:origin x="4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B109F-A266-4696-95AC-3E2E02425FE8}" type="datetimeFigureOut">
              <a:rPr lang="zh-CN" altLang="en-US" smtClean="0"/>
              <a:t>2023/5/2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7905C-9C48-460A-A2F1-9CDDF02EDD9A}" type="slidenum">
              <a:rPr lang="zh-CN" altLang="en-US" smtClean="0"/>
              <a:t>‹#›</a:t>
            </a:fld>
            <a:endParaRPr lang="zh-CN" altLang="en-US"/>
          </a:p>
        </p:txBody>
      </p:sp>
    </p:spTree>
    <p:extLst>
      <p:ext uri="{BB962C8B-B14F-4D97-AF65-F5344CB8AC3E}">
        <p14:creationId xmlns:p14="http://schemas.microsoft.com/office/powerpoint/2010/main" val="914103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体系结构和视图</a:t>
            </a:r>
          </a:p>
        </p:txBody>
      </p:sp>
      <p:sp>
        <p:nvSpPr>
          <p:cNvPr id="4" name="灯片编号占位符 3"/>
          <p:cNvSpPr>
            <a:spLocks noGrp="1"/>
          </p:cNvSpPr>
          <p:nvPr>
            <p:ph type="sldNum" sz="quarter" idx="5"/>
          </p:nvPr>
        </p:nvSpPr>
        <p:spPr/>
        <p:txBody>
          <a:bodyPr/>
          <a:lstStyle/>
          <a:p>
            <a:fld id="{11A7905C-9C48-460A-A2F1-9CDDF02EDD9A}" type="slidenum">
              <a:rPr lang="zh-CN" altLang="en-US" smtClean="0"/>
              <a:t>1</a:t>
            </a:fld>
            <a:endParaRPr lang="zh-CN" altLang="en-US"/>
          </a:p>
        </p:txBody>
      </p:sp>
    </p:spTree>
    <p:extLst>
      <p:ext uri="{BB962C8B-B14F-4D97-AF65-F5344CB8AC3E}">
        <p14:creationId xmlns:p14="http://schemas.microsoft.com/office/powerpoint/2010/main" val="337936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46</a:t>
            </a:fld>
            <a:endParaRPr lang="zh-CN" altLang="en-US"/>
          </a:p>
        </p:txBody>
      </p:sp>
    </p:spTree>
    <p:extLst>
      <p:ext uri="{BB962C8B-B14F-4D97-AF65-F5344CB8AC3E}">
        <p14:creationId xmlns:p14="http://schemas.microsoft.com/office/powerpoint/2010/main" val="123574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dirty="0">
                <a:solidFill>
                  <a:srgbClr val="FF0000"/>
                </a:solidFill>
              </a:rPr>
              <a:t>Attachments </a:t>
            </a:r>
            <a:r>
              <a:rPr lang="zh-CN" altLang="en-US" sz="1200" i="0" dirty="0">
                <a:solidFill>
                  <a:srgbClr val="FF0000"/>
                </a:solidFill>
              </a:rPr>
              <a:t>连接件</a:t>
            </a:r>
            <a:endParaRPr lang="en-US" altLang="zh-CN" sz="1200" i="0" dirty="0">
              <a:solidFill>
                <a:srgbClr val="FF0000"/>
              </a:solidFill>
            </a:endParaRPr>
          </a:p>
          <a:p>
            <a:r>
              <a:rPr lang="en-US" altLang="zh-CN" sz="1200" i="0" dirty="0">
                <a:solidFill>
                  <a:srgbClr val="FF0000"/>
                </a:solidFill>
              </a:rPr>
              <a:t>Interface delegation </a:t>
            </a:r>
            <a:r>
              <a:rPr lang="zh-CN" altLang="en-US" sz="1200" i="0" dirty="0">
                <a:solidFill>
                  <a:srgbClr val="FF0000"/>
                </a:solidFill>
              </a:rPr>
              <a:t>接口委派</a:t>
            </a:r>
            <a:endParaRPr lang="zh-CN" altLang="en-US" i="0"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56</a:t>
            </a:fld>
            <a:endParaRPr lang="zh-CN" altLang="en-US"/>
          </a:p>
        </p:txBody>
      </p:sp>
    </p:spTree>
    <p:extLst>
      <p:ext uri="{BB962C8B-B14F-4D97-AF65-F5344CB8AC3E}">
        <p14:creationId xmlns:p14="http://schemas.microsoft.com/office/powerpoint/2010/main" val="108009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组件 </a:t>
            </a:r>
            <a:r>
              <a:rPr lang="en-US" altLang="zh-CN" dirty="0"/>
              <a:t>+ </a:t>
            </a:r>
            <a:r>
              <a:rPr lang="zh-CN" altLang="en-US" dirty="0"/>
              <a:t>接口（</a:t>
            </a:r>
            <a:r>
              <a:rPr lang="en-US" altLang="zh-CN" dirty="0"/>
              <a:t>Components</a:t>
            </a:r>
            <a:r>
              <a:rPr lang="zh-CN" altLang="en-US" dirty="0"/>
              <a:t>），然后连线（</a:t>
            </a:r>
            <a:r>
              <a:rPr lang="en-US" altLang="zh-CN" dirty="0"/>
              <a:t>Connectors</a:t>
            </a:r>
            <a:r>
              <a:rPr lang="zh-CN" altLang="en-US" dirty="0"/>
              <a:t>）</a:t>
            </a:r>
          </a:p>
        </p:txBody>
      </p:sp>
      <p:sp>
        <p:nvSpPr>
          <p:cNvPr id="4" name="灯片编号占位符 3"/>
          <p:cNvSpPr>
            <a:spLocks noGrp="1"/>
          </p:cNvSpPr>
          <p:nvPr>
            <p:ph type="sldNum" sz="quarter" idx="5"/>
          </p:nvPr>
        </p:nvSpPr>
        <p:spPr/>
        <p:txBody>
          <a:bodyPr/>
          <a:lstStyle/>
          <a:p>
            <a:fld id="{11A7905C-9C48-460A-A2F1-9CDDF02EDD9A}" type="slidenum">
              <a:rPr lang="zh-CN" altLang="en-US" smtClean="0"/>
              <a:t>57</a:t>
            </a:fld>
            <a:endParaRPr lang="zh-CN" altLang="en-US"/>
          </a:p>
        </p:txBody>
      </p:sp>
    </p:spTree>
    <p:extLst>
      <p:ext uri="{BB962C8B-B14F-4D97-AF65-F5344CB8AC3E}">
        <p14:creationId xmlns:p14="http://schemas.microsoft.com/office/powerpoint/2010/main" val="390436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 </a:t>
            </a:r>
            <a:r>
              <a:rPr lang="en-US" altLang="zh-CN" dirty="0"/>
              <a:t>UML </a:t>
            </a:r>
            <a:r>
              <a:rPr lang="zh-CN" altLang="en-US" dirty="0"/>
              <a:t>来画 </a:t>
            </a:r>
            <a:r>
              <a:rPr lang="en-US" altLang="zh-CN" dirty="0"/>
              <a:t>C&amp;C Views </a:t>
            </a:r>
            <a:r>
              <a:rPr lang="zh-CN" altLang="en-US" dirty="0"/>
              <a:t>有些不够。</a:t>
            </a:r>
          </a:p>
        </p:txBody>
      </p:sp>
      <p:sp>
        <p:nvSpPr>
          <p:cNvPr id="4" name="灯片编号占位符 3"/>
          <p:cNvSpPr>
            <a:spLocks noGrp="1"/>
          </p:cNvSpPr>
          <p:nvPr>
            <p:ph type="sldNum" sz="quarter" idx="5"/>
          </p:nvPr>
        </p:nvSpPr>
        <p:spPr/>
        <p:txBody>
          <a:bodyPr/>
          <a:lstStyle/>
          <a:p>
            <a:fld id="{11A7905C-9C48-460A-A2F1-9CDDF02EDD9A}" type="slidenum">
              <a:rPr lang="zh-CN" altLang="en-US" smtClean="0"/>
              <a:t>58</a:t>
            </a:fld>
            <a:endParaRPr lang="zh-CN" altLang="en-US"/>
          </a:p>
        </p:txBody>
      </p:sp>
    </p:spTree>
    <p:extLst>
      <p:ext uri="{BB962C8B-B14F-4D97-AF65-F5344CB8AC3E}">
        <p14:creationId xmlns:p14="http://schemas.microsoft.com/office/powerpoint/2010/main" val="2014671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61</a:t>
            </a:fld>
            <a:endParaRPr lang="zh-CN" altLang="en-US"/>
          </a:p>
        </p:txBody>
      </p:sp>
    </p:spTree>
    <p:extLst>
      <p:ext uri="{BB962C8B-B14F-4D97-AF65-F5344CB8AC3E}">
        <p14:creationId xmlns:p14="http://schemas.microsoft.com/office/powerpoint/2010/main" val="26283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EFCDCBE-B8E0-4008-A47C-97916E249BA9}" type="slidenum">
              <a:rPr lang="en-US"/>
              <a:pPr/>
              <a:t>92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46412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CF63F09-AE64-4680-A31F-4ED159F3B7EB}" type="slidenum">
              <a:rPr lang="en-US"/>
              <a:pPr/>
              <a:t>93</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1093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4793BD1-0150-43D9-9F67-13B8216D3E6A}" type="slidenum">
              <a:rPr lang="en-US"/>
              <a:pPr/>
              <a:t>94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5279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0C4215B-FC5D-415C-8681-64BF76B3DC12}" type="slidenum">
              <a:rPr lang="en-US"/>
              <a:pPr/>
              <a:t>95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41351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314F39A-79E0-44D3-B02D-9B2A62F9029C}" type="slidenum">
              <a:rPr lang="en-US"/>
              <a:pPr/>
              <a:t>97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6165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D95789E-32BF-4BCD-9509-3BAE69BCF054}" type="slidenum">
              <a:rPr lang="en-AU" smtClean="0"/>
              <a:t>13</a:t>
            </a:fld>
            <a:endParaRPr lang="en-AU"/>
          </a:p>
        </p:txBody>
      </p:sp>
    </p:spTree>
    <p:extLst>
      <p:ext uri="{BB962C8B-B14F-4D97-AF65-F5344CB8AC3E}">
        <p14:creationId xmlns:p14="http://schemas.microsoft.com/office/powerpoint/2010/main" val="2719966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2DA84A6-40C1-4FFB-A818-9384ADA4E8CF}" type="slidenum">
              <a:rPr lang="en-US"/>
              <a:pPr/>
              <a:t>98</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5558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E1246A6-EEE5-4AE8-8F5F-EF4C305B04FB}" type="slidenum">
              <a:rPr lang="en-US"/>
              <a:pPr/>
              <a:t>100</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92448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52718F3-16B6-4083-B8D4-93F7A5B1C69F}" type="slidenum">
              <a:rPr lang="en-US"/>
              <a:pPr/>
              <a:t>101</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92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D70C8DA-5E7E-4EFE-93AE-36B79BE19805}" type="slidenum">
              <a:rPr lang="en-US"/>
              <a:pPr/>
              <a:t>103</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32828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105</a:t>
            </a:fld>
            <a:endParaRPr lang="zh-CN" altLang="en-US"/>
          </a:p>
        </p:txBody>
      </p:sp>
    </p:spTree>
    <p:extLst>
      <p:ext uri="{BB962C8B-B14F-4D97-AF65-F5344CB8AC3E}">
        <p14:creationId xmlns:p14="http://schemas.microsoft.com/office/powerpoint/2010/main" val="3538260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130</a:t>
            </a:fld>
            <a:endParaRPr lang="zh-CN" altLang="en-US"/>
          </a:p>
        </p:txBody>
      </p:sp>
    </p:spTree>
    <p:extLst>
      <p:ext uri="{BB962C8B-B14F-4D97-AF65-F5344CB8AC3E}">
        <p14:creationId xmlns:p14="http://schemas.microsoft.com/office/powerpoint/2010/main" val="296379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25</a:t>
            </a:fld>
            <a:endParaRPr lang="zh-CN" altLang="en-US"/>
          </a:p>
        </p:txBody>
      </p:sp>
    </p:spTree>
    <p:extLst>
      <p:ext uri="{BB962C8B-B14F-4D97-AF65-F5344CB8AC3E}">
        <p14:creationId xmlns:p14="http://schemas.microsoft.com/office/powerpoint/2010/main" val="103994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26</a:t>
            </a:fld>
            <a:endParaRPr lang="zh-CN" altLang="en-US"/>
          </a:p>
        </p:txBody>
      </p:sp>
    </p:spTree>
    <p:extLst>
      <p:ext uri="{BB962C8B-B14F-4D97-AF65-F5344CB8AC3E}">
        <p14:creationId xmlns:p14="http://schemas.microsoft.com/office/powerpoint/2010/main" val="152397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5789E-32BF-4BCD-9509-3BAE69BCF054}" type="slidenum">
              <a:rPr lang="en-AU" smtClean="0"/>
              <a:t>27</a:t>
            </a:fld>
            <a:endParaRPr lang="en-AU"/>
          </a:p>
        </p:txBody>
      </p:sp>
    </p:spTree>
    <p:extLst>
      <p:ext uri="{BB962C8B-B14F-4D97-AF65-F5344CB8AC3E}">
        <p14:creationId xmlns:p14="http://schemas.microsoft.com/office/powerpoint/2010/main" val="193415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Example of web service: soap, xml and </a:t>
            </a:r>
            <a:r>
              <a:rPr lang="en-US" altLang="zh-CN" dirty="0" err="1"/>
              <a:t>json</a:t>
            </a:r>
            <a:endParaRPr lang="zh-CN" altLang="en-US" dirty="0"/>
          </a:p>
        </p:txBody>
      </p:sp>
      <p:sp>
        <p:nvSpPr>
          <p:cNvPr id="4" name="灯片编号占位符 3"/>
          <p:cNvSpPr>
            <a:spLocks noGrp="1"/>
          </p:cNvSpPr>
          <p:nvPr>
            <p:ph type="sldNum" sz="quarter" idx="10"/>
          </p:nvPr>
        </p:nvSpPr>
        <p:spPr/>
        <p:txBody>
          <a:bodyPr/>
          <a:lstStyle/>
          <a:p>
            <a:fld id="{BD95789E-32BF-4BCD-9509-3BAE69BCF054}" type="slidenum">
              <a:rPr lang="en-AU" smtClean="0"/>
              <a:t>28</a:t>
            </a:fld>
            <a:endParaRPr lang="en-AU"/>
          </a:p>
        </p:txBody>
      </p:sp>
    </p:spTree>
    <p:extLst>
      <p:ext uri="{BB962C8B-B14F-4D97-AF65-F5344CB8AC3E}">
        <p14:creationId xmlns:p14="http://schemas.microsoft.com/office/powerpoint/2010/main" val="2371382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5789E-32BF-4BCD-9509-3BAE69BCF054}" type="slidenum">
              <a:rPr lang="en-AU" smtClean="0"/>
              <a:t>32</a:t>
            </a:fld>
            <a:endParaRPr lang="en-AU"/>
          </a:p>
        </p:txBody>
      </p:sp>
    </p:spTree>
    <p:extLst>
      <p:ext uri="{BB962C8B-B14F-4D97-AF65-F5344CB8AC3E}">
        <p14:creationId xmlns:p14="http://schemas.microsoft.com/office/powerpoint/2010/main" val="1848227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40</a:t>
            </a:fld>
            <a:endParaRPr lang="zh-CN" altLang="en-US"/>
          </a:p>
        </p:txBody>
      </p:sp>
    </p:spTree>
    <p:extLst>
      <p:ext uri="{BB962C8B-B14F-4D97-AF65-F5344CB8AC3E}">
        <p14:creationId xmlns:p14="http://schemas.microsoft.com/office/powerpoint/2010/main" val="339426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A7905C-9C48-460A-A2F1-9CDDF02EDD9A}" type="slidenum">
              <a:rPr lang="zh-CN" altLang="en-US" smtClean="0"/>
              <a:t>41</a:t>
            </a:fld>
            <a:endParaRPr lang="zh-CN" altLang="en-US"/>
          </a:p>
        </p:txBody>
      </p:sp>
    </p:spTree>
    <p:extLst>
      <p:ext uri="{BB962C8B-B14F-4D97-AF65-F5344CB8AC3E}">
        <p14:creationId xmlns:p14="http://schemas.microsoft.com/office/powerpoint/2010/main" val="135951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B17AC-D0AF-855C-DECE-2EBB588165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66ED9F-7291-1C2E-4C8D-B0FF514C46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F1356A-78AB-B681-61E5-8CFF770BEC1D}"/>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5" name="页脚占位符 4">
            <a:extLst>
              <a:ext uri="{FF2B5EF4-FFF2-40B4-BE49-F238E27FC236}">
                <a16:creationId xmlns:a16="http://schemas.microsoft.com/office/drawing/2014/main" id="{0CF98771-AC5B-D6B5-6FB1-47FAEAFC33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520BC2-8AF8-FAA1-D356-1A6701809F47}"/>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155043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EBE3B-B588-5543-3E01-DEDF5C0BA7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71C31C-D563-4677-452C-938A77DC1D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0443BF-2E41-1182-A35B-233FE064388D}"/>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5" name="页脚占位符 4">
            <a:extLst>
              <a:ext uri="{FF2B5EF4-FFF2-40B4-BE49-F238E27FC236}">
                <a16:creationId xmlns:a16="http://schemas.microsoft.com/office/drawing/2014/main" id="{BED25D6D-CAA1-0272-33DF-0842AF1477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41C857-1312-C45B-77EC-C6DDBF813EA9}"/>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314070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BF1550-EB51-164C-5068-3F0753BC7C8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8D3A29E-2342-A376-6214-1342296A63D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D46248-E082-5815-9DA9-56D8539F5360}"/>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5" name="页脚占位符 4">
            <a:extLst>
              <a:ext uri="{FF2B5EF4-FFF2-40B4-BE49-F238E27FC236}">
                <a16:creationId xmlns:a16="http://schemas.microsoft.com/office/drawing/2014/main" id="{4F5FBE36-FC37-6CBE-4824-B3950F0F70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B88BC-DFA0-79CA-D3A7-747CB01CF2D9}"/>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212209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1C23A-5391-9B12-523C-A6E551CF21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00D2DC-E114-F1FA-6CFE-925B1760913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8B46C5-6AFF-7BA8-783F-9788B8CDC371}"/>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5" name="页脚占位符 4">
            <a:extLst>
              <a:ext uri="{FF2B5EF4-FFF2-40B4-BE49-F238E27FC236}">
                <a16:creationId xmlns:a16="http://schemas.microsoft.com/office/drawing/2014/main" id="{5D35795C-C2A2-6245-F273-2E3095DCF8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74A779-8418-CBB0-5B64-032526D4669C}"/>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261594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BB003-8D01-A36C-CBFB-C19504481B4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8BF2E3C-8754-5B52-D292-E63F81E0C7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8B81D1-44C6-702D-A87B-A9F71028277D}"/>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5" name="页脚占位符 4">
            <a:extLst>
              <a:ext uri="{FF2B5EF4-FFF2-40B4-BE49-F238E27FC236}">
                <a16:creationId xmlns:a16="http://schemas.microsoft.com/office/drawing/2014/main" id="{3EFF7D28-5C5D-3744-0E41-239832A6D9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F3818B-D116-7986-F80B-B1831840FECA}"/>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87970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C2DCA-0B5D-E4EF-A026-EECC26465B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F22D4-141A-10C4-2C2F-6FBF4B344B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172618-2F3E-BE80-531A-E945386E079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5FC343A-0DE5-9C1E-3762-276523812A48}"/>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6" name="页脚占位符 5">
            <a:extLst>
              <a:ext uri="{FF2B5EF4-FFF2-40B4-BE49-F238E27FC236}">
                <a16:creationId xmlns:a16="http://schemas.microsoft.com/office/drawing/2014/main" id="{07C03B7A-AA5F-7E74-164F-FF186666E8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45E07D-5581-33B7-59D0-C4CB27EE04A1}"/>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221861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5F0B7-0C47-CFAE-6119-C4D2E376DDD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F983E3-5535-5BE1-A562-080811F4A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2D21FD-F19E-196D-74D0-EE128498D8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3937B48-2C10-E5AF-4085-0AA26542C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0C9157-A31E-B74B-6473-FEBEF6994E0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AF4E336-E905-23A7-14EC-FD9859659637}"/>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8" name="页脚占位符 7">
            <a:extLst>
              <a:ext uri="{FF2B5EF4-FFF2-40B4-BE49-F238E27FC236}">
                <a16:creationId xmlns:a16="http://schemas.microsoft.com/office/drawing/2014/main" id="{1F0DC4DF-0B8D-6FB5-3CA8-71B4A5409B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F14254C-6885-79A4-3F87-92A000FEACBD}"/>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419533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04CA3-7721-89F8-C60F-F7093AB437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AF9A6B-A500-962C-B60C-D22852D312BE}"/>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4" name="页脚占位符 3">
            <a:extLst>
              <a:ext uri="{FF2B5EF4-FFF2-40B4-BE49-F238E27FC236}">
                <a16:creationId xmlns:a16="http://schemas.microsoft.com/office/drawing/2014/main" id="{3A3EE46D-19A6-9D3F-B87C-3553BCC9FDA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12027D2-12E2-5AAF-F902-43E2588777AB}"/>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2600644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FCBDB3-BD78-E6C8-59BD-15CDF34D2772}"/>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3" name="页脚占位符 2">
            <a:extLst>
              <a:ext uri="{FF2B5EF4-FFF2-40B4-BE49-F238E27FC236}">
                <a16:creationId xmlns:a16="http://schemas.microsoft.com/office/drawing/2014/main" id="{09E2003B-797D-EB5E-6EE4-EA083D09D6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420255F-529F-C18E-E10F-C5BAE040CDEA}"/>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142381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84B32-8973-677C-F378-E6A02CAADF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6D08562-026B-4B6A-0DA6-AE2BA675F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0FA766-B6BB-A2FD-0934-EBBA751F4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1D5C63-8863-2662-E0C4-A88A7986833D}"/>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6" name="页脚占位符 5">
            <a:extLst>
              <a:ext uri="{FF2B5EF4-FFF2-40B4-BE49-F238E27FC236}">
                <a16:creationId xmlns:a16="http://schemas.microsoft.com/office/drawing/2014/main" id="{0F530853-116C-0F41-F99C-EA954B6720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9728F-76D4-A212-0857-36086FB43762}"/>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20043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B560E-03EA-0004-75A4-3D667E500D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A7A70F-2EB4-2492-5972-84CB9036E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13D7CC-33EE-A4D2-81B3-FBA97BEB7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E9EC3AA-FB9B-19AB-0C6E-732196919416}"/>
              </a:ext>
            </a:extLst>
          </p:cNvPr>
          <p:cNvSpPr>
            <a:spLocks noGrp="1"/>
          </p:cNvSpPr>
          <p:nvPr>
            <p:ph type="dt" sz="half" idx="10"/>
          </p:nvPr>
        </p:nvSpPr>
        <p:spPr/>
        <p:txBody>
          <a:bodyPr/>
          <a:lstStyle/>
          <a:p>
            <a:fld id="{CA55255B-A669-4DB8-A66B-3176AD245F1F}" type="datetimeFigureOut">
              <a:rPr lang="zh-CN" altLang="en-US" smtClean="0"/>
              <a:t>2023/5/2</a:t>
            </a:fld>
            <a:endParaRPr lang="zh-CN" altLang="en-US"/>
          </a:p>
        </p:txBody>
      </p:sp>
      <p:sp>
        <p:nvSpPr>
          <p:cNvPr id="6" name="页脚占位符 5">
            <a:extLst>
              <a:ext uri="{FF2B5EF4-FFF2-40B4-BE49-F238E27FC236}">
                <a16:creationId xmlns:a16="http://schemas.microsoft.com/office/drawing/2014/main" id="{36C19F52-6E8C-2B15-0114-439439E4F6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ED19DA-E2A2-2D48-86DD-D17AF4722C28}"/>
              </a:ext>
            </a:extLst>
          </p:cNvPr>
          <p:cNvSpPr>
            <a:spLocks noGrp="1"/>
          </p:cNvSpPr>
          <p:nvPr>
            <p:ph type="sldNum" sz="quarter" idx="12"/>
          </p:nvPr>
        </p:nvSpPr>
        <p:spPr/>
        <p:txBody>
          <a:body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296478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EAAD7A-A9CF-8C43-3946-FD7D9ED3E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3A8EB3-BC52-444D-1915-F10FFBAD8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4BF7A7-BAE9-9B20-418A-435A7CB588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5255B-A669-4DB8-A66B-3176AD245F1F}" type="datetimeFigureOut">
              <a:rPr lang="zh-CN" altLang="en-US" smtClean="0"/>
              <a:t>2023/5/2</a:t>
            </a:fld>
            <a:endParaRPr lang="zh-CN" altLang="en-US"/>
          </a:p>
        </p:txBody>
      </p:sp>
      <p:sp>
        <p:nvSpPr>
          <p:cNvPr id="5" name="页脚占位符 4">
            <a:extLst>
              <a:ext uri="{FF2B5EF4-FFF2-40B4-BE49-F238E27FC236}">
                <a16:creationId xmlns:a16="http://schemas.microsoft.com/office/drawing/2014/main" id="{40C19079-CBB8-AEF5-8C3E-2F299CB6E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3AEC97C-F249-696A-5160-30B8D049B9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DDE39-35F8-4E9F-B948-369A5E6A7323}" type="slidenum">
              <a:rPr lang="zh-CN" altLang="en-US" smtClean="0"/>
              <a:t>‹#›</a:t>
            </a:fld>
            <a:endParaRPr lang="zh-CN" altLang="en-US"/>
          </a:p>
        </p:txBody>
      </p:sp>
    </p:spTree>
    <p:extLst>
      <p:ext uri="{BB962C8B-B14F-4D97-AF65-F5344CB8AC3E}">
        <p14:creationId xmlns:p14="http://schemas.microsoft.com/office/powerpoint/2010/main" val="84173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6.png"/><Relationship Id="rId2" Type="http://schemas.openxmlformats.org/officeDocument/2006/relationships/tags" Target="../tags/tag2.xml"/><Relationship Id="rId16"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c4model.com/"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6.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7.jpeg"/><Relationship Id="rId2" Type="http://schemas.openxmlformats.org/officeDocument/2006/relationships/tags" Target="../tags/tag17.xml"/><Relationship Id="rId16"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1.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image" Target="../media/image6.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8.png"/><Relationship Id="rId2" Type="http://schemas.openxmlformats.org/officeDocument/2006/relationships/tags" Target="../tags/tag32.xml"/><Relationship Id="rId16"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22.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6.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9.png"/><Relationship Id="rId2" Type="http://schemas.openxmlformats.org/officeDocument/2006/relationships/tags" Target="../tags/tag47.xml"/><Relationship Id="rId16"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ode_reu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6.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6.tif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7.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7.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iso.org/standard/74393.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hyperlink" Target="https://www.iso.org/standard/74393.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5596"/>
            <a:ext cx="9144000" cy="1790700"/>
          </a:xfrm>
        </p:spPr>
        <p:txBody>
          <a:bodyPr>
            <a:noAutofit/>
          </a:bodyPr>
          <a:lstStyle/>
          <a:p>
            <a:r>
              <a:rPr lang="en-US" sz="6600" dirty="0"/>
              <a:t>COMP3028 </a:t>
            </a:r>
            <a:br>
              <a:rPr lang="en-US" sz="4950" dirty="0"/>
            </a:br>
            <a:r>
              <a:rPr lang="en-US" sz="4950" dirty="0"/>
              <a:t>Software Architecture</a:t>
            </a:r>
            <a:endParaRPr lang="en-US" sz="3300" dirty="0"/>
          </a:p>
        </p:txBody>
      </p:sp>
      <p:sp>
        <p:nvSpPr>
          <p:cNvPr id="4" name="Subtitle 2">
            <a:extLst>
              <a:ext uri="{FF2B5EF4-FFF2-40B4-BE49-F238E27FC236}">
                <a16:creationId xmlns:a16="http://schemas.microsoft.com/office/drawing/2014/main" id="{50582A5D-879C-09C1-2B57-51C81194BF1B}"/>
              </a:ext>
            </a:extLst>
          </p:cNvPr>
          <p:cNvSpPr>
            <a:spLocks noGrp="1"/>
          </p:cNvSpPr>
          <p:nvPr>
            <p:ph type="subTitle" idx="1"/>
          </p:nvPr>
        </p:nvSpPr>
        <p:spPr>
          <a:xfrm>
            <a:off x="1115008" y="3591704"/>
            <a:ext cx="9961984" cy="1655762"/>
          </a:xfrm>
        </p:spPr>
        <p:txBody>
          <a:bodyPr>
            <a:normAutofit/>
          </a:bodyPr>
          <a:lstStyle/>
          <a:p>
            <a:r>
              <a:rPr lang="en-US" sz="3600" dirty="0"/>
              <a:t>Architecture modelling and representation: Architectural structures and views</a:t>
            </a:r>
          </a:p>
        </p:txBody>
      </p:sp>
    </p:spTree>
    <p:extLst>
      <p:ext uri="{BB962C8B-B14F-4D97-AF65-F5344CB8AC3E}">
        <p14:creationId xmlns:p14="http://schemas.microsoft.com/office/powerpoint/2010/main" val="20956254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Component-and-connector Structures</a:t>
            </a:r>
          </a:p>
        </p:txBody>
      </p:sp>
      <p:sp>
        <p:nvSpPr>
          <p:cNvPr id="3" name="Content Placeholder 2"/>
          <p:cNvSpPr>
            <a:spLocks noGrp="1"/>
          </p:cNvSpPr>
          <p:nvPr>
            <p:ph idx="1"/>
          </p:nvPr>
        </p:nvSpPr>
        <p:spPr/>
        <p:txBody>
          <a:bodyPr>
            <a:normAutofit/>
          </a:bodyPr>
          <a:lstStyle/>
          <a:p>
            <a:r>
              <a:rPr lang="en-US" dirty="0"/>
              <a:t>Other structures focus on the way the elements interact with each other </a:t>
            </a:r>
            <a:r>
              <a:rPr lang="en-US" dirty="0">
                <a:highlight>
                  <a:srgbClr val="FFFF00"/>
                </a:highlight>
              </a:rPr>
              <a:t>at runtime </a:t>
            </a:r>
            <a:r>
              <a:rPr lang="en-US" dirty="0"/>
              <a:t>to carry out the system’s functions.</a:t>
            </a:r>
          </a:p>
          <a:p>
            <a:r>
              <a:rPr lang="en-US" dirty="0"/>
              <a:t>We call runtime structures </a:t>
            </a:r>
            <a:r>
              <a:rPr lang="en-US" i="1" dirty="0"/>
              <a:t>component-and-connector (C&amp;C) structures</a:t>
            </a:r>
            <a:r>
              <a:rPr lang="en-US" dirty="0"/>
              <a:t>.</a:t>
            </a:r>
          </a:p>
          <a:p>
            <a:r>
              <a:rPr lang="en-US" dirty="0"/>
              <a:t>In our use, </a:t>
            </a:r>
            <a:r>
              <a:rPr lang="en-US" dirty="0">
                <a:highlight>
                  <a:srgbClr val="FFFF00"/>
                </a:highlight>
              </a:rPr>
              <a:t>a component is always a runtime entity</a:t>
            </a:r>
            <a:r>
              <a:rPr lang="en-US" dirty="0"/>
              <a:t>.</a:t>
            </a:r>
          </a:p>
          <a:p>
            <a:pPr lvl="1"/>
            <a:r>
              <a:rPr lang="en-US" dirty="0"/>
              <a:t>In SOA,  the system is to be built as a set of services.</a:t>
            </a:r>
          </a:p>
          <a:p>
            <a:pPr lvl="1"/>
            <a:r>
              <a:rPr lang="en-US" dirty="0"/>
              <a:t>These services are made up of (compiled from) the programs in the various implementation units – modules.</a:t>
            </a:r>
          </a:p>
        </p:txBody>
      </p:sp>
    </p:spTree>
    <p:extLst>
      <p:ext uri="{BB962C8B-B14F-4D97-AF65-F5344CB8AC3E}">
        <p14:creationId xmlns:p14="http://schemas.microsoft.com/office/powerpoint/2010/main" val="240081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p:txBody>
          <a:bodyPr/>
          <a:lstStyle/>
          <a:p>
            <a:pPr eaLnBrk="1" hangingPunct="1"/>
            <a:r>
              <a:rPr lang="en-CA" dirty="0"/>
              <a:t>Process View example</a:t>
            </a:r>
            <a:endParaRPr lang="en-US" dirty="0"/>
          </a:p>
        </p:txBody>
      </p:sp>
      <p:pic>
        <p:nvPicPr>
          <p:cNvPr id="13316" name="Picture 8"/>
          <p:cNvPicPr>
            <a:picLocks noGrp="1" noChangeAspect="1" noChangeArrowheads="1"/>
          </p:cNvPicPr>
          <p:nvPr>
            <p:ph idx="1"/>
          </p:nvPr>
        </p:nvPicPr>
        <p:blipFill>
          <a:blip r:embed="rId3" cstate="print"/>
          <a:stretch>
            <a:fillRect/>
          </a:stretch>
        </p:blipFill>
        <p:spPr>
          <a:xfrm>
            <a:off x="2971184" y="1825625"/>
            <a:ext cx="6249631" cy="4351338"/>
          </a:xfrm>
          <a:noFill/>
        </p:spPr>
      </p:pic>
      <p:sp>
        <p:nvSpPr>
          <p:cNvPr id="5" name="Rectangle 4"/>
          <p:cNvSpPr/>
          <p:nvPr/>
        </p:nvSpPr>
        <p:spPr>
          <a:xfrm>
            <a:off x="2514600" y="6019801"/>
            <a:ext cx="4572000" cy="646331"/>
          </a:xfrm>
          <a:prstGeom prst="rect">
            <a:avLst/>
          </a:prstGeom>
        </p:spPr>
        <p:txBody>
          <a:bodyPr>
            <a:spAutoFit/>
          </a:bodyPr>
          <a:lstStyle/>
          <a:p>
            <a:r>
              <a:rPr lang="en-US" i="1" dirty="0"/>
              <a:t>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329270512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dirty="0"/>
              <a:t>Development View</a:t>
            </a:r>
          </a:p>
        </p:txBody>
      </p:sp>
      <p:sp>
        <p:nvSpPr>
          <p:cNvPr id="14340" name="Rectangle 3"/>
          <p:cNvSpPr>
            <a:spLocks noGrp="1" noChangeArrowheads="1"/>
          </p:cNvSpPr>
          <p:nvPr>
            <p:ph idx="1"/>
          </p:nvPr>
        </p:nvSpPr>
        <p:spPr/>
        <p:txBody>
          <a:bodyPr>
            <a:normAutofit/>
          </a:bodyPr>
          <a:lstStyle/>
          <a:p>
            <a:pPr>
              <a:buNone/>
            </a:pPr>
            <a:r>
              <a:rPr lang="en-US" sz="2400" b="1" dirty="0"/>
              <a:t>The </a:t>
            </a:r>
            <a:r>
              <a:rPr lang="en-US" sz="2400" b="1" i="1" dirty="0"/>
              <a:t>development </a:t>
            </a:r>
            <a:r>
              <a:rPr lang="en-US" sz="2400" b="1" dirty="0"/>
              <a:t>view</a:t>
            </a:r>
            <a:r>
              <a:rPr lang="en-US" sz="2400" dirty="0"/>
              <a:t>, which describes the </a:t>
            </a:r>
            <a:r>
              <a:rPr lang="en-US" sz="2400" b="1" dirty="0"/>
              <a:t>static</a:t>
            </a:r>
            <a:r>
              <a:rPr lang="en-US" sz="2400" dirty="0"/>
              <a:t> organization of the software in its development environment.</a:t>
            </a:r>
            <a:endParaRPr lang="en-US" sz="2400" b="1" dirty="0"/>
          </a:p>
          <a:p>
            <a:pPr eaLnBrk="1" hangingPunct="1">
              <a:buFont typeface="Wingdings" pitchFamily="2" charset="2"/>
              <a:buNone/>
            </a:pPr>
            <a:r>
              <a:rPr lang="en-US" sz="2400" b="1" dirty="0"/>
              <a:t>Viewer:</a:t>
            </a:r>
            <a:r>
              <a:rPr lang="en-US" b="1" dirty="0"/>
              <a:t> </a:t>
            </a:r>
            <a:r>
              <a:rPr lang="en-US" sz="2400" dirty="0"/>
              <a:t>Programmers and Software Managers</a:t>
            </a:r>
          </a:p>
          <a:p>
            <a:pPr eaLnBrk="1" hangingPunct="1">
              <a:buFont typeface="Wingdings" pitchFamily="2" charset="2"/>
              <a:buNone/>
            </a:pPr>
            <a:r>
              <a:rPr lang="en-US" sz="2400" b="1" dirty="0"/>
              <a:t>considers:</a:t>
            </a:r>
            <a:r>
              <a:rPr lang="en-US" b="1" dirty="0"/>
              <a:t> </a:t>
            </a:r>
            <a:r>
              <a:rPr lang="en-US" sz="2400" dirty="0"/>
              <a:t>software module organization.</a:t>
            </a:r>
            <a:br>
              <a:rPr lang="en-US" sz="2400" dirty="0"/>
            </a:br>
            <a:r>
              <a:rPr lang="en-US" sz="2400" dirty="0"/>
              <a:t>(Hierarchy of layers, software management, reuse, constraints of tools).</a:t>
            </a:r>
            <a:endParaRPr lang="en-CA" sz="2400" b="1" dirty="0"/>
          </a:p>
          <a:p>
            <a:pPr>
              <a:buNone/>
            </a:pPr>
            <a:r>
              <a:rPr lang="en-CA" sz="2400" b="1" dirty="0"/>
              <a:t>Notation: </a:t>
            </a:r>
            <a:r>
              <a:rPr lang="en-CA" sz="2400" dirty="0"/>
              <a:t>the </a:t>
            </a:r>
            <a:r>
              <a:rPr lang="en-CA" sz="2400" dirty="0" err="1"/>
              <a:t>Booch</a:t>
            </a:r>
            <a:r>
              <a:rPr lang="en-CA" sz="2400" dirty="0"/>
              <a:t> notation.</a:t>
            </a:r>
            <a:endParaRPr lang="en-CA" sz="2400" b="1" dirty="0"/>
          </a:p>
          <a:p>
            <a:pPr eaLnBrk="1" hangingPunct="1">
              <a:buFont typeface="Wingdings" pitchFamily="2" charset="2"/>
              <a:buNone/>
            </a:pPr>
            <a:r>
              <a:rPr lang="en-CA" sz="2400" b="1" dirty="0"/>
              <a:t>Style: </a:t>
            </a:r>
            <a:r>
              <a:rPr lang="en-CA" sz="2400" dirty="0"/>
              <a:t>layered style</a:t>
            </a:r>
            <a:endParaRPr lang="en-US" sz="2400" dirty="0"/>
          </a:p>
        </p:txBody>
      </p:sp>
    </p:spTree>
    <p:extLst>
      <p:ext uri="{BB962C8B-B14F-4D97-AF65-F5344CB8AC3E}">
        <p14:creationId xmlns:p14="http://schemas.microsoft.com/office/powerpoint/2010/main" val="25635362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5400" dirty="0"/>
              <a:t>Notation</a:t>
            </a:r>
            <a:endParaRPr lang="en-US" dirty="0"/>
          </a:p>
        </p:txBody>
      </p:sp>
      <p:pic>
        <p:nvPicPr>
          <p:cNvPr id="2050" name="Picture 2"/>
          <p:cNvPicPr>
            <a:picLocks noGrp="1" noChangeAspect="1" noChangeArrowheads="1"/>
          </p:cNvPicPr>
          <p:nvPr>
            <p:ph idx="1"/>
          </p:nvPr>
        </p:nvPicPr>
        <p:blipFill>
          <a:blip r:embed="rId2" cstate="print"/>
          <a:stretch>
            <a:fillRect/>
          </a:stretch>
        </p:blipFill>
        <p:spPr bwMode="auto">
          <a:xfrm>
            <a:off x="838200" y="1556197"/>
            <a:ext cx="7860192" cy="3414564"/>
          </a:xfrm>
          <a:prstGeom prst="rect">
            <a:avLst/>
          </a:prstGeom>
          <a:noFill/>
          <a:ln w="9525">
            <a:noFill/>
            <a:miter lim="800000"/>
            <a:headEnd/>
            <a:tailEnd/>
          </a:ln>
        </p:spPr>
      </p:pic>
      <p:sp>
        <p:nvSpPr>
          <p:cNvPr id="4" name="Rectangle 3"/>
          <p:cNvSpPr/>
          <p:nvPr/>
        </p:nvSpPr>
        <p:spPr>
          <a:xfrm>
            <a:off x="838200" y="5082484"/>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1582532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sz="4000" dirty="0"/>
              <a:t>Physical View</a:t>
            </a:r>
            <a:endParaRPr lang="en-US" dirty="0"/>
          </a:p>
        </p:txBody>
      </p:sp>
      <p:sp>
        <p:nvSpPr>
          <p:cNvPr id="15364" name="Rectangle 3"/>
          <p:cNvSpPr>
            <a:spLocks noGrp="1" noChangeArrowheads="1"/>
          </p:cNvSpPr>
          <p:nvPr>
            <p:ph idx="1"/>
          </p:nvPr>
        </p:nvSpPr>
        <p:spPr>
          <a:xfrm>
            <a:off x="838200" y="1825625"/>
            <a:ext cx="7703288" cy="4351338"/>
          </a:xfrm>
        </p:spPr>
        <p:txBody>
          <a:bodyPr>
            <a:normAutofit/>
          </a:bodyPr>
          <a:lstStyle/>
          <a:p>
            <a:pPr>
              <a:buNone/>
            </a:pPr>
            <a:r>
              <a:rPr lang="en-US" sz="2400" b="1" dirty="0"/>
              <a:t>the physical view, </a:t>
            </a:r>
            <a:r>
              <a:rPr lang="en-US" sz="2400" dirty="0"/>
              <a:t>which describes the mapping(s) of the software onto the hardware and reflects its distributed aspect.</a:t>
            </a:r>
            <a:endParaRPr lang="en-US" sz="2400" b="1" dirty="0"/>
          </a:p>
          <a:p>
            <a:pPr eaLnBrk="1" hangingPunct="1">
              <a:buFont typeface="Wingdings" pitchFamily="2" charset="2"/>
              <a:buNone/>
            </a:pPr>
            <a:r>
              <a:rPr lang="en-US" sz="2400" b="1" dirty="0"/>
              <a:t>Viewer:</a:t>
            </a:r>
            <a:r>
              <a:rPr lang="en-US" b="1" dirty="0"/>
              <a:t> </a:t>
            </a:r>
            <a:r>
              <a:rPr lang="en-US" sz="2400" dirty="0"/>
              <a:t>System Engineers</a:t>
            </a:r>
          </a:p>
          <a:p>
            <a:pPr eaLnBrk="1" hangingPunct="1">
              <a:buFont typeface="Wingdings" pitchFamily="2" charset="2"/>
              <a:buNone/>
            </a:pPr>
            <a:r>
              <a:rPr lang="en-US" sz="2400" b="1" dirty="0"/>
              <a:t>Considers:</a:t>
            </a:r>
            <a:r>
              <a:rPr lang="en-US" b="1" dirty="0"/>
              <a:t> </a:t>
            </a:r>
            <a:r>
              <a:rPr lang="en-US" sz="2400" dirty="0"/>
              <a:t>Non-functional requirement (reliability, availability and performance). regarding to underlying hardware.</a:t>
            </a:r>
          </a:p>
          <a:p>
            <a:pPr eaLnBrk="1" hangingPunct="1">
              <a:buFont typeface="Wingdings" pitchFamily="2" charset="2"/>
              <a:buNone/>
            </a:pPr>
            <a:r>
              <a:rPr lang="en-US" sz="2400" dirty="0"/>
              <a:t> </a:t>
            </a:r>
            <a:r>
              <a:rPr lang="en-CA" sz="2000" b="1" dirty="0"/>
              <a:t>There may be two architecture</a:t>
            </a:r>
            <a:r>
              <a:rPr lang="en-CA" sz="2000" dirty="0"/>
              <a:t>:</a:t>
            </a:r>
          </a:p>
          <a:p>
            <a:pPr lvl="1" eaLnBrk="1" hangingPunct="1"/>
            <a:r>
              <a:rPr lang="en-CA" sz="1800" dirty="0"/>
              <a:t>Test and development</a:t>
            </a:r>
          </a:p>
          <a:p>
            <a:pPr lvl="1" eaLnBrk="1" hangingPunct="1"/>
            <a:r>
              <a:rPr lang="en-CA" sz="1800" dirty="0"/>
              <a:t>deployment</a:t>
            </a:r>
            <a:endParaRPr lang="en-US" sz="1800" dirty="0"/>
          </a:p>
          <a:p>
            <a:pPr eaLnBrk="1" hangingPunct="1">
              <a:buFont typeface="Wingdings" pitchFamily="2" charset="2"/>
              <a:buNone/>
            </a:pPr>
            <a:endParaRPr lang="en-US" sz="2400" dirty="0"/>
          </a:p>
        </p:txBody>
      </p:sp>
      <p:pic>
        <p:nvPicPr>
          <p:cNvPr id="2" name="Picture 4">
            <a:extLst>
              <a:ext uri="{FF2B5EF4-FFF2-40B4-BE49-F238E27FC236}">
                <a16:creationId xmlns:a16="http://schemas.microsoft.com/office/drawing/2014/main" id="{6F94FE86-B5A4-E100-5EBA-DB1D86D942AE}"/>
              </a:ext>
            </a:extLst>
          </p:cNvPr>
          <p:cNvPicPr>
            <a:picLocks noChangeAspect="1" noChangeArrowheads="1"/>
          </p:cNvPicPr>
          <p:nvPr/>
        </p:nvPicPr>
        <p:blipFill>
          <a:blip r:embed="rId3" cstate="print"/>
          <a:stretch>
            <a:fillRect/>
          </a:stretch>
        </p:blipFill>
        <p:spPr>
          <a:xfrm>
            <a:off x="9096805" y="1690688"/>
            <a:ext cx="1781424" cy="3971429"/>
          </a:xfrm>
          <a:prstGeom prst="rect">
            <a:avLst/>
          </a:prstGeom>
          <a:noFill/>
        </p:spPr>
      </p:pic>
      <p:sp>
        <p:nvSpPr>
          <p:cNvPr id="3" name="Rectangle 4">
            <a:extLst>
              <a:ext uri="{FF2B5EF4-FFF2-40B4-BE49-F238E27FC236}">
                <a16:creationId xmlns:a16="http://schemas.microsoft.com/office/drawing/2014/main" id="{4E8C6781-8D96-B962-0186-7C20068F4043}"/>
              </a:ext>
            </a:extLst>
          </p:cNvPr>
          <p:cNvSpPr/>
          <p:nvPr/>
        </p:nvSpPr>
        <p:spPr>
          <a:xfrm>
            <a:off x="8940209" y="5605410"/>
            <a:ext cx="2606749" cy="646331"/>
          </a:xfrm>
          <a:prstGeom prst="rect">
            <a:avLst/>
          </a:prstGeom>
        </p:spPr>
        <p:txBody>
          <a:bodyPr wrap="square">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80085822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sz="4000" dirty="0"/>
              <a:t>Scenarios</a:t>
            </a:r>
            <a:endParaRPr lang="en-US" dirty="0"/>
          </a:p>
        </p:txBody>
      </p:sp>
      <p:sp>
        <p:nvSpPr>
          <p:cNvPr id="19460" name="Rectangle 3"/>
          <p:cNvSpPr>
            <a:spLocks noGrp="1" noChangeArrowheads="1"/>
          </p:cNvSpPr>
          <p:nvPr>
            <p:ph idx="1"/>
          </p:nvPr>
        </p:nvSpPr>
        <p:spPr>
          <a:xfrm>
            <a:off x="838200" y="1825625"/>
            <a:ext cx="4669465" cy="3504831"/>
          </a:xfrm>
        </p:spPr>
        <p:txBody>
          <a:bodyPr>
            <a:normAutofit/>
          </a:bodyPr>
          <a:lstStyle/>
          <a:p>
            <a:pPr>
              <a:buNone/>
            </a:pPr>
            <a:r>
              <a:rPr lang="en-CA" sz="2400" b="1" dirty="0"/>
              <a:t>(</a:t>
            </a:r>
            <a:r>
              <a:rPr lang="en-CA" sz="2400" dirty="0"/>
              <a:t>Putting all “4 views” together)</a:t>
            </a:r>
            <a:endParaRPr lang="en-US" sz="2400" dirty="0"/>
          </a:p>
          <a:p>
            <a:pPr eaLnBrk="1" hangingPunct="1">
              <a:buFont typeface="Wingdings" pitchFamily="2" charset="2"/>
              <a:buNone/>
            </a:pPr>
            <a:r>
              <a:rPr lang="en-US" sz="2400" b="1" dirty="0"/>
              <a:t>Viewer:</a:t>
            </a:r>
          </a:p>
          <a:p>
            <a:pPr eaLnBrk="1" hangingPunct="1">
              <a:buFont typeface="Wingdings" pitchFamily="2" charset="2"/>
              <a:buNone/>
            </a:pPr>
            <a:r>
              <a:rPr lang="en-US" sz="2400" dirty="0"/>
              <a:t>All users and Evaluators.</a:t>
            </a:r>
          </a:p>
          <a:p>
            <a:pPr eaLnBrk="1" hangingPunct="1">
              <a:buFont typeface="Wingdings" pitchFamily="2" charset="2"/>
              <a:buNone/>
            </a:pPr>
            <a:r>
              <a:rPr lang="en-US" sz="2400" b="1" dirty="0"/>
              <a:t>Considers:</a:t>
            </a:r>
          </a:p>
          <a:p>
            <a:pPr eaLnBrk="1" hangingPunct="1">
              <a:buFont typeface="Wingdings" pitchFamily="2" charset="2"/>
              <a:buNone/>
            </a:pPr>
            <a:r>
              <a:rPr lang="en-US" sz="2400" dirty="0"/>
              <a:t>System consistency and validity</a:t>
            </a:r>
          </a:p>
          <a:p>
            <a:pPr eaLnBrk="1" hangingPunct="1">
              <a:buFont typeface="Wingdings" pitchFamily="2" charset="2"/>
              <a:buNone/>
            </a:pPr>
            <a:r>
              <a:rPr lang="en-US" sz="2400" b="1" dirty="0"/>
              <a:t>Notation:</a:t>
            </a:r>
          </a:p>
          <a:p>
            <a:pPr eaLnBrk="1" hangingPunct="1">
              <a:buFont typeface="Wingdings" pitchFamily="2" charset="2"/>
              <a:buNone/>
            </a:pPr>
            <a:r>
              <a:rPr lang="en-US" sz="2400" dirty="0"/>
              <a:t>Similar to logical view</a:t>
            </a:r>
          </a:p>
          <a:p>
            <a:pPr eaLnBrk="1" hangingPunct="1">
              <a:buFont typeface="Wingdings" pitchFamily="2" charset="2"/>
              <a:buNone/>
            </a:pPr>
            <a:endParaRPr lang="en-US" sz="2400" dirty="0"/>
          </a:p>
        </p:txBody>
      </p:sp>
      <p:pic>
        <p:nvPicPr>
          <p:cNvPr id="2" name="Picture 4">
            <a:extLst>
              <a:ext uri="{FF2B5EF4-FFF2-40B4-BE49-F238E27FC236}">
                <a16:creationId xmlns:a16="http://schemas.microsoft.com/office/drawing/2014/main" id="{45797722-C256-32F6-FE70-5A1F047984BB}"/>
              </a:ext>
            </a:extLst>
          </p:cNvPr>
          <p:cNvPicPr>
            <a:picLocks noChangeAspect="1" noChangeArrowheads="1"/>
          </p:cNvPicPr>
          <p:nvPr/>
        </p:nvPicPr>
        <p:blipFill>
          <a:blip r:embed="rId2" cstate="print"/>
          <a:stretch>
            <a:fillRect/>
          </a:stretch>
        </p:blipFill>
        <p:spPr>
          <a:xfrm>
            <a:off x="5507665" y="1825625"/>
            <a:ext cx="6336655" cy="2466277"/>
          </a:xfrm>
          <a:prstGeom prst="rect">
            <a:avLst/>
          </a:prstGeom>
          <a:noFill/>
        </p:spPr>
      </p:pic>
      <p:sp>
        <p:nvSpPr>
          <p:cNvPr id="3" name="Rectangle 4">
            <a:extLst>
              <a:ext uri="{FF2B5EF4-FFF2-40B4-BE49-F238E27FC236}">
                <a16:creationId xmlns:a16="http://schemas.microsoft.com/office/drawing/2014/main" id="{4CE561D3-60E8-1B37-C7B7-9B9607821E38}"/>
              </a:ext>
            </a:extLst>
          </p:cNvPr>
          <p:cNvSpPr/>
          <p:nvPr/>
        </p:nvSpPr>
        <p:spPr>
          <a:xfrm>
            <a:off x="7522534" y="4291902"/>
            <a:ext cx="2654596" cy="646331"/>
          </a:xfrm>
          <a:prstGeom prst="rect">
            <a:avLst/>
          </a:prstGeom>
        </p:spPr>
        <p:txBody>
          <a:bodyPr wrap="square">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328877851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a:bodyPr>
          <a:lstStyle/>
          <a:p>
            <a:pPr eaLnBrk="1" hangingPunct="1"/>
            <a:r>
              <a:rPr lang="en-US" dirty="0"/>
              <a:t>Correspondence between the views</a:t>
            </a:r>
            <a:endParaRPr lang="en-US" sz="4800" dirty="0"/>
          </a:p>
        </p:txBody>
      </p:sp>
      <p:sp>
        <p:nvSpPr>
          <p:cNvPr id="21508" name="Rectangle 3"/>
          <p:cNvSpPr>
            <a:spLocks noGrp="1" noChangeArrowheads="1"/>
          </p:cNvSpPr>
          <p:nvPr>
            <p:ph idx="1"/>
          </p:nvPr>
        </p:nvSpPr>
        <p:spPr>
          <a:xfrm>
            <a:off x="838200" y="1551305"/>
            <a:ext cx="10515600" cy="5169535"/>
          </a:xfrm>
        </p:spPr>
        <p:txBody>
          <a:bodyPr>
            <a:normAutofit lnSpcReduction="10000"/>
          </a:bodyPr>
          <a:lstStyle/>
          <a:p>
            <a:pPr eaLnBrk="1" hangingPunct="1"/>
            <a:r>
              <a:rPr lang="en-US" dirty="0"/>
              <a:t>The </a:t>
            </a:r>
            <a:r>
              <a:rPr lang="en-US" b="1" dirty="0"/>
              <a:t>views</a:t>
            </a:r>
            <a:r>
              <a:rPr lang="en-US" dirty="0"/>
              <a:t> are interconnected.</a:t>
            </a:r>
          </a:p>
          <a:p>
            <a:pPr eaLnBrk="1" hangingPunct="1"/>
            <a:r>
              <a:rPr lang="en-US" dirty="0"/>
              <a:t>Start with Logical view and Move to Development / Process view and then finally go to Physical view.</a:t>
            </a:r>
            <a:endParaRPr lang="en-US" sz="2400" dirty="0"/>
          </a:p>
          <a:p>
            <a:r>
              <a:rPr lang="en-CA" altLang="zh-CN" b="1" dirty="0"/>
              <a:t>From logical to Process view</a:t>
            </a:r>
          </a:p>
          <a:p>
            <a:pPr lvl="1"/>
            <a:r>
              <a:rPr lang="en-CA" altLang="zh-CN" dirty="0"/>
              <a:t>Two strategies:</a:t>
            </a:r>
          </a:p>
          <a:p>
            <a:pPr lvl="2"/>
            <a:r>
              <a:rPr lang="en-CA" altLang="zh-CN" dirty="0"/>
              <a:t>Inside-out: starting from Logical structure</a:t>
            </a:r>
          </a:p>
          <a:p>
            <a:pPr lvl="2"/>
            <a:r>
              <a:rPr lang="en-CA" altLang="zh-CN" dirty="0"/>
              <a:t>Outside-in: starting from physical structure</a:t>
            </a:r>
          </a:p>
          <a:p>
            <a:r>
              <a:rPr lang="en-CA" altLang="zh-CN" b="1" dirty="0"/>
              <a:t>From Logical to development</a:t>
            </a:r>
          </a:p>
          <a:p>
            <a:pPr lvl="1"/>
            <a:r>
              <a:rPr lang="en-CA" altLang="zh-CN" dirty="0"/>
              <a:t>They are very close, but the larger the project, the greater the distance between these views.</a:t>
            </a:r>
          </a:p>
          <a:p>
            <a:pPr lvl="1"/>
            <a:r>
              <a:rPr lang="en-CA" altLang="zh-CN" dirty="0"/>
              <a:t>Grouping to subsystems depending on:</a:t>
            </a:r>
          </a:p>
          <a:p>
            <a:pPr lvl="2"/>
            <a:r>
              <a:rPr lang="en-CA" altLang="zh-CN" dirty="0"/>
              <a:t>The team organization.</a:t>
            </a:r>
          </a:p>
          <a:p>
            <a:pPr lvl="2"/>
            <a:r>
              <a:rPr lang="en-CA" altLang="zh-CN" dirty="0"/>
              <a:t>The class categories which includes the packages.</a:t>
            </a:r>
          </a:p>
          <a:p>
            <a:pPr lvl="2"/>
            <a:r>
              <a:rPr lang="en-CA" altLang="zh-CN" dirty="0"/>
              <a:t>The Line of codes.</a:t>
            </a:r>
          </a:p>
          <a:p>
            <a:endParaRPr lang="en-US" dirty="0"/>
          </a:p>
          <a:p>
            <a:pPr eaLnBrk="1" hangingPunct="1"/>
            <a:endParaRPr lang="en-US" sz="2400" dirty="0"/>
          </a:p>
          <a:p>
            <a:pPr eaLnBrk="1" hangingPunct="1"/>
            <a:endParaRPr lang="en-US" sz="2400" dirty="0"/>
          </a:p>
          <a:p>
            <a:pPr eaLnBrk="1" hangingPunct="1"/>
            <a:endParaRPr lang="en-US" sz="2400" dirty="0"/>
          </a:p>
        </p:txBody>
      </p:sp>
    </p:spTree>
    <p:extLst>
      <p:ext uri="{BB962C8B-B14F-4D97-AF65-F5344CB8AC3E}">
        <p14:creationId xmlns:p14="http://schemas.microsoft.com/office/powerpoint/2010/main" val="148220833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CA" dirty="0"/>
              <a:t> Iterative process</a:t>
            </a:r>
            <a:endParaRPr lang="en-US" dirty="0"/>
          </a:p>
        </p:txBody>
      </p:sp>
      <p:sp>
        <p:nvSpPr>
          <p:cNvPr id="25604" name="Rectangle 3"/>
          <p:cNvSpPr>
            <a:spLocks noGrp="1" noChangeArrowheads="1"/>
          </p:cNvSpPr>
          <p:nvPr>
            <p:ph idx="1"/>
          </p:nvPr>
        </p:nvSpPr>
        <p:spPr/>
        <p:txBody>
          <a:bodyPr/>
          <a:lstStyle/>
          <a:p>
            <a:pPr eaLnBrk="1" hangingPunct="1"/>
            <a:r>
              <a:rPr lang="en-CA" dirty="0"/>
              <a:t>Not all architectures need all views.</a:t>
            </a:r>
          </a:p>
          <a:p>
            <a:pPr eaLnBrk="1" hangingPunct="1"/>
            <a:r>
              <a:rPr lang="en-CA" dirty="0"/>
              <a:t>A scenario-driven approach to develop the system is used to handle the iterative.</a:t>
            </a:r>
          </a:p>
          <a:p>
            <a:pPr eaLnBrk="1" hangingPunct="1"/>
            <a:r>
              <a:rPr lang="en-CA" b="1" dirty="0"/>
              <a:t>Documenting the architecture:</a:t>
            </a:r>
          </a:p>
          <a:p>
            <a:pPr lvl="1" eaLnBrk="1" hangingPunct="1"/>
            <a:r>
              <a:rPr lang="en-CA" b="1" dirty="0"/>
              <a:t>Software architecture document</a:t>
            </a:r>
            <a:r>
              <a:rPr lang="en-CA" dirty="0"/>
              <a:t>: follows closely “4+1” views.</a:t>
            </a:r>
          </a:p>
          <a:p>
            <a:pPr lvl="1" eaLnBrk="1" hangingPunct="1"/>
            <a:r>
              <a:rPr lang="en-CA" b="1" dirty="0"/>
              <a:t>Software design guidelines: </a:t>
            </a:r>
            <a:r>
              <a:rPr lang="en-CA" dirty="0"/>
              <a:t>it captured the most important design decisions that must be respected to </a:t>
            </a:r>
            <a:r>
              <a:rPr lang="en-CA" b="1" dirty="0"/>
              <a:t>maintain </a:t>
            </a:r>
            <a:r>
              <a:rPr lang="en-CA" dirty="0"/>
              <a:t>the architectural </a:t>
            </a:r>
            <a:r>
              <a:rPr lang="en-CA" b="1" dirty="0"/>
              <a:t>integrity</a:t>
            </a:r>
            <a:r>
              <a:rPr lang="en-CA" dirty="0"/>
              <a:t>.</a:t>
            </a:r>
            <a:endParaRPr lang="en-US" dirty="0"/>
          </a:p>
        </p:txBody>
      </p:sp>
    </p:spTree>
    <p:extLst>
      <p:ext uri="{BB962C8B-B14F-4D97-AF65-F5344CB8AC3E}">
        <p14:creationId xmlns:p14="http://schemas.microsoft.com/office/powerpoint/2010/main" val="2203083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8043-169C-4CB9-AF23-9FE9E47D9829}"/>
              </a:ext>
            </a:extLst>
          </p:cNvPr>
          <p:cNvSpPr>
            <a:spLocks noGrp="1"/>
          </p:cNvSpPr>
          <p:nvPr>
            <p:ph type="title"/>
          </p:nvPr>
        </p:nvSpPr>
        <p:spPr/>
        <p:txBody>
          <a:bodyPr/>
          <a:lstStyle/>
          <a:p>
            <a:r>
              <a:rPr lang="en-US" dirty="0"/>
              <a:t>End of 4+1 View Model</a:t>
            </a:r>
          </a:p>
        </p:txBody>
      </p:sp>
      <p:sp>
        <p:nvSpPr>
          <p:cNvPr id="3" name="Content Placeholder 2">
            <a:extLst>
              <a:ext uri="{FF2B5EF4-FFF2-40B4-BE49-F238E27FC236}">
                <a16:creationId xmlns:a16="http://schemas.microsoft.com/office/drawing/2014/main" id="{B8C73734-BF4B-4380-AA85-323B8F571446}"/>
              </a:ext>
            </a:extLst>
          </p:cNvPr>
          <p:cNvSpPr>
            <a:spLocks noGrp="1"/>
          </p:cNvSpPr>
          <p:nvPr>
            <p:ph idx="1"/>
          </p:nvPr>
        </p:nvSpPr>
        <p:spPr/>
        <p:txBody>
          <a:bodyPr/>
          <a:lstStyle/>
          <a:p>
            <a:r>
              <a:rPr lang="en-GB" dirty="0"/>
              <a:t>Philippe </a:t>
            </a:r>
            <a:r>
              <a:rPr lang="en-GB" dirty="0" err="1"/>
              <a:t>Kruchten</a:t>
            </a:r>
            <a:r>
              <a:rPr lang="en-GB" dirty="0"/>
              <a:t>. 1995. The 4+1 View Model of Architecture. IEEE </a:t>
            </a:r>
            <a:r>
              <a:rPr lang="en-GB" dirty="0" err="1"/>
              <a:t>Softw</a:t>
            </a:r>
            <a:r>
              <a:rPr lang="en-GB" dirty="0"/>
              <a:t>. 12, 6 (November 1995), 42–50.</a:t>
            </a:r>
          </a:p>
          <a:p>
            <a:endParaRPr lang="en-US" dirty="0"/>
          </a:p>
        </p:txBody>
      </p:sp>
    </p:spTree>
    <p:extLst>
      <p:ext uri="{BB962C8B-B14F-4D97-AF65-F5344CB8AC3E}">
        <p14:creationId xmlns:p14="http://schemas.microsoft.com/office/powerpoint/2010/main" val="32383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a:t>
            </a:r>
          </a:p>
        </p:txBody>
      </p:sp>
      <p:sp>
        <p:nvSpPr>
          <p:cNvPr id="3" name="Content Placeholder 2"/>
          <p:cNvSpPr>
            <a:spLocks noGrp="1"/>
          </p:cNvSpPr>
          <p:nvPr>
            <p:ph idx="1"/>
          </p:nvPr>
        </p:nvSpPr>
        <p:spPr>
          <a:xfrm>
            <a:off x="838201" y="1609381"/>
            <a:ext cx="10109886" cy="4247722"/>
          </a:xfrm>
        </p:spPr>
        <p:txBody>
          <a:bodyPr>
            <a:normAutofit/>
          </a:bodyPr>
          <a:lstStyle/>
          <a:p>
            <a:r>
              <a:rPr lang="en-GB" sz="2000" dirty="0"/>
              <a:t>A lean graphical notation technique for modelling the architecture of software systems.</a:t>
            </a:r>
          </a:p>
          <a:p>
            <a:r>
              <a:rPr lang="en-GB" sz="2000" dirty="0"/>
              <a:t>It is based on a structural decomposition of a system into containers and components.</a:t>
            </a:r>
          </a:p>
          <a:p>
            <a:r>
              <a:rPr lang="en-GB" sz="2000" dirty="0"/>
              <a:t>The C4 model was created by the software architect Simon Brown between 2006 and 2011 on the roots of Unified Modelling Language (UML) and the 4+1 architectural view model</a:t>
            </a:r>
          </a:p>
          <a:p>
            <a:r>
              <a:rPr lang="en-GB" altLang="zh-CN" sz="2000" dirty="0"/>
              <a:t>The C4 model documents the architecture of a software system, by showing multiple points of view that explain the decomposition of a system into containers and components, the relationship between these elements, and, where appropriate, the relation with its users.</a:t>
            </a:r>
          </a:p>
          <a:p>
            <a:r>
              <a:rPr lang="en-US" altLang="zh-CN" sz="2000" dirty="0"/>
              <a:t>The viewpoints are organized according to their hierarchical level:</a:t>
            </a:r>
          </a:p>
          <a:p>
            <a:pPr lvl="1"/>
            <a:r>
              <a:rPr lang="en-US" altLang="zh-CN" sz="2000" dirty="0"/>
              <a:t>Context diagrams (level 1)</a:t>
            </a:r>
          </a:p>
          <a:p>
            <a:pPr lvl="1"/>
            <a:r>
              <a:rPr lang="en-US" altLang="zh-CN" sz="2000" dirty="0"/>
              <a:t>Container diagrams (level 2)</a:t>
            </a:r>
          </a:p>
          <a:p>
            <a:pPr lvl="1"/>
            <a:r>
              <a:rPr lang="en-US" altLang="zh-CN" sz="2000" dirty="0"/>
              <a:t>Component diagrams (level 3)</a:t>
            </a:r>
          </a:p>
          <a:p>
            <a:pPr lvl="1"/>
            <a:r>
              <a:rPr lang="en-US" altLang="zh-CN" sz="2000" dirty="0"/>
              <a:t>Code diagrams (level 4)</a:t>
            </a:r>
            <a:endParaRPr lang="en-GB" altLang="zh-CN" sz="2000" dirty="0"/>
          </a:p>
          <a:p>
            <a:endParaRPr lang="en-GB" sz="2000" dirty="0"/>
          </a:p>
          <a:p>
            <a:endParaRPr lang="en-GB" sz="2000" dirty="0"/>
          </a:p>
        </p:txBody>
      </p:sp>
    </p:spTree>
    <p:extLst>
      <p:ext uri="{BB962C8B-B14F-4D97-AF65-F5344CB8AC3E}">
        <p14:creationId xmlns:p14="http://schemas.microsoft.com/office/powerpoint/2010/main" val="14617583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077" y="34356"/>
            <a:ext cx="12069845" cy="67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71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 Structures</a:t>
            </a:r>
          </a:p>
        </p:txBody>
      </p:sp>
      <p:sp>
        <p:nvSpPr>
          <p:cNvPr id="3" name="Content Placeholder 2"/>
          <p:cNvSpPr>
            <a:spLocks noGrp="1"/>
          </p:cNvSpPr>
          <p:nvPr>
            <p:ph idx="1"/>
          </p:nvPr>
        </p:nvSpPr>
        <p:spPr/>
        <p:txBody>
          <a:bodyPr>
            <a:normAutofit/>
          </a:bodyPr>
          <a:lstStyle/>
          <a:p>
            <a:r>
              <a:rPr lang="en-US" dirty="0"/>
              <a:t>Allocation structures describe the </a:t>
            </a:r>
            <a:r>
              <a:rPr lang="en-US" dirty="0">
                <a:highlight>
                  <a:srgbClr val="FFFF00"/>
                </a:highlight>
              </a:rPr>
              <a:t>mapping from software structures to the system’s environments</a:t>
            </a:r>
          </a:p>
          <a:p>
            <a:r>
              <a:rPr lang="en-US" dirty="0"/>
              <a:t>For example</a:t>
            </a:r>
          </a:p>
          <a:p>
            <a:pPr lvl="1"/>
            <a:r>
              <a:rPr lang="en-US" dirty="0"/>
              <a:t>Modules are assigned to </a:t>
            </a:r>
            <a:r>
              <a:rPr lang="en-US" b="1" dirty="0">
                <a:highlight>
                  <a:srgbClr val="FFFF00"/>
                </a:highlight>
              </a:rPr>
              <a:t>teams</a:t>
            </a:r>
            <a:r>
              <a:rPr lang="en-US" dirty="0"/>
              <a:t> to develop, and assigned to places in </a:t>
            </a:r>
            <a:r>
              <a:rPr lang="en-US" b="1" dirty="0"/>
              <a:t>a file structure </a:t>
            </a:r>
            <a:r>
              <a:rPr lang="en-US" dirty="0"/>
              <a:t>for implementation, integration, and testing.</a:t>
            </a:r>
          </a:p>
          <a:p>
            <a:pPr lvl="1"/>
            <a:r>
              <a:rPr lang="en-US" dirty="0"/>
              <a:t>Components are deployed onto </a:t>
            </a:r>
            <a:r>
              <a:rPr lang="en-US" b="1" dirty="0">
                <a:highlight>
                  <a:srgbClr val="FFFF00"/>
                </a:highlight>
              </a:rPr>
              <a:t>hardware</a:t>
            </a:r>
            <a:r>
              <a:rPr lang="en-US" dirty="0"/>
              <a:t> in order to execute.</a:t>
            </a:r>
          </a:p>
        </p:txBody>
      </p:sp>
    </p:spTree>
    <p:extLst>
      <p:ext uri="{BB962C8B-B14F-4D97-AF65-F5344CB8AC3E}">
        <p14:creationId xmlns:p14="http://schemas.microsoft.com/office/powerpoint/2010/main" val="215485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32570" cy="6824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935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Context diagrams (level 1) </a:t>
            </a:r>
          </a:p>
        </p:txBody>
      </p:sp>
      <p:sp>
        <p:nvSpPr>
          <p:cNvPr id="3" name="Content Placeholder 2"/>
          <p:cNvSpPr>
            <a:spLocks noGrp="1"/>
          </p:cNvSpPr>
          <p:nvPr>
            <p:ph idx="1"/>
          </p:nvPr>
        </p:nvSpPr>
        <p:spPr/>
        <p:txBody>
          <a:bodyPr>
            <a:normAutofit/>
          </a:bodyPr>
          <a:lstStyle/>
          <a:p>
            <a:r>
              <a:rPr lang="en-GB" sz="3600" dirty="0"/>
              <a:t>Show the system in scope and its relationship with users and other systems</a:t>
            </a:r>
          </a:p>
        </p:txBody>
      </p:sp>
    </p:spTree>
    <p:extLst>
      <p:ext uri="{BB962C8B-B14F-4D97-AF65-F5344CB8AC3E}">
        <p14:creationId xmlns:p14="http://schemas.microsoft.com/office/powerpoint/2010/main" val="42466366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tatic.structurizr.com/workspace/36141/diagrams/SystemContext.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20535" y="-2"/>
            <a:ext cx="9732447" cy="685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9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Container diagrams (level 2)</a:t>
            </a:r>
          </a:p>
        </p:txBody>
      </p:sp>
      <p:sp>
        <p:nvSpPr>
          <p:cNvPr id="3" name="Content Placeholder 2"/>
          <p:cNvSpPr>
            <a:spLocks noGrp="1"/>
          </p:cNvSpPr>
          <p:nvPr>
            <p:ph idx="1"/>
          </p:nvPr>
        </p:nvSpPr>
        <p:spPr/>
        <p:txBody>
          <a:bodyPr>
            <a:normAutofit/>
          </a:bodyPr>
          <a:lstStyle/>
          <a:p>
            <a:r>
              <a:rPr lang="en-GB" sz="3600" dirty="0"/>
              <a:t>Decompose a system into interrelated containers. A container represents an application or a data store</a:t>
            </a:r>
          </a:p>
        </p:txBody>
      </p:sp>
    </p:spTree>
    <p:extLst>
      <p:ext uri="{BB962C8B-B14F-4D97-AF65-F5344CB8AC3E}">
        <p14:creationId xmlns:p14="http://schemas.microsoft.com/office/powerpoint/2010/main" val="705321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89247" y="0"/>
            <a:ext cx="97298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597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Component diagrams (level 3): </a:t>
            </a:r>
          </a:p>
        </p:txBody>
      </p:sp>
      <p:sp>
        <p:nvSpPr>
          <p:cNvPr id="3" name="Content Placeholder 2"/>
          <p:cNvSpPr>
            <a:spLocks noGrp="1"/>
          </p:cNvSpPr>
          <p:nvPr>
            <p:ph idx="1"/>
          </p:nvPr>
        </p:nvSpPr>
        <p:spPr/>
        <p:txBody>
          <a:bodyPr>
            <a:normAutofit/>
          </a:bodyPr>
          <a:lstStyle/>
          <a:p>
            <a:r>
              <a:rPr lang="en-GB" sz="3600" dirty="0"/>
              <a:t>Decompose containers into interrelated components, and relate the components to other containers or other systems</a:t>
            </a:r>
          </a:p>
        </p:txBody>
      </p:sp>
    </p:spTree>
    <p:extLst>
      <p:ext uri="{BB962C8B-B14F-4D97-AF65-F5344CB8AC3E}">
        <p14:creationId xmlns:p14="http://schemas.microsoft.com/office/powerpoint/2010/main" val="28047538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90904" y="0"/>
            <a:ext cx="97298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457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C4 model - Code diagrams (level 4) </a:t>
            </a:r>
          </a:p>
        </p:txBody>
      </p:sp>
      <p:sp>
        <p:nvSpPr>
          <p:cNvPr id="3" name="Content Placeholder 2"/>
          <p:cNvSpPr>
            <a:spLocks noGrp="1"/>
          </p:cNvSpPr>
          <p:nvPr>
            <p:ph idx="1"/>
          </p:nvPr>
        </p:nvSpPr>
        <p:spPr/>
        <p:txBody>
          <a:bodyPr>
            <a:normAutofit/>
          </a:bodyPr>
          <a:lstStyle/>
          <a:p>
            <a:r>
              <a:rPr lang="en-GB" sz="3600" dirty="0"/>
              <a:t>Provide additional details about the design of the architectural elements that can be mapped to code.</a:t>
            </a:r>
          </a:p>
        </p:txBody>
      </p:sp>
    </p:spTree>
    <p:extLst>
      <p:ext uri="{BB962C8B-B14F-4D97-AF65-F5344CB8AC3E}">
        <p14:creationId xmlns:p14="http://schemas.microsoft.com/office/powerpoint/2010/main" val="690694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14825" y="0"/>
            <a:ext cx="972988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3658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normAutofit/>
          </a:bodyPr>
          <a:lstStyle/>
          <a:p>
            <a:r>
              <a:rPr lang="en-GB" sz="3600" dirty="0"/>
              <a:t>You are building a web application that digital artists can use to manage and send invoices to clients.</a:t>
            </a:r>
          </a:p>
          <a:p>
            <a:r>
              <a:rPr lang="en-GB" sz="3600" dirty="0"/>
              <a:t>At a minimum, your diagram should include the:</a:t>
            </a:r>
          </a:p>
          <a:p>
            <a:pPr lvl="1"/>
            <a:r>
              <a:rPr lang="en-GB" sz="3200" dirty="0"/>
              <a:t>Database</a:t>
            </a:r>
          </a:p>
          <a:p>
            <a:pPr lvl="1"/>
            <a:r>
              <a:rPr lang="en-GB" sz="3200" dirty="0"/>
              <a:t>Business logic component</a:t>
            </a:r>
          </a:p>
          <a:p>
            <a:pPr lvl="1"/>
            <a:r>
              <a:rPr lang="en-GB" sz="3200" dirty="0"/>
              <a:t>UI</a:t>
            </a:r>
          </a:p>
          <a:p>
            <a:r>
              <a:rPr lang="en-GB" sz="3600" dirty="0"/>
              <a:t>What would a context diagram for this system look like?</a:t>
            </a:r>
          </a:p>
          <a:p>
            <a:endParaRPr lang="en-GB" sz="3600" dirty="0"/>
          </a:p>
          <a:p>
            <a:endParaRPr lang="en-GB" sz="3600" dirty="0"/>
          </a:p>
        </p:txBody>
      </p:sp>
    </p:spTree>
    <p:extLst>
      <p:ext uri="{BB962C8B-B14F-4D97-AF65-F5344CB8AC3E}">
        <p14:creationId xmlns:p14="http://schemas.microsoft.com/office/powerpoint/2010/main" val="55041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17C3ED-4711-4DD6-B59D-99ADB993C73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Programming team developing our cafeteria system wants to know what units of implementation will be assigned with functional responsibilities. Which structures can help reason about that?</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B001C5FD-8053-435E-B6CD-E384A3C218A4}"/>
              </a:ext>
            </a:extLst>
          </p:cNvPr>
          <p:cNvSpPr txBox="1"/>
          <p:nvPr>
            <p:custDataLst>
              <p:tags r:id="rId3"/>
            </p:custDataLst>
          </p:nvPr>
        </p:nvSpPr>
        <p:spPr>
          <a:xfrm>
            <a:off x="2438400" y="2786062"/>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Module structures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994594BC-A39C-40FE-8D71-A697D48DC558}"/>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Component and connector structures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BD23E1F1-1FB1-491C-BD6E-DFA5A44DA937}"/>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Allocation structures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D33D855-E0A0-41D6-B036-BC673DFAF83F}"/>
              </a:ext>
            </a:extLst>
          </p:cNvPr>
          <p:cNvSpPr>
            <a:spLocks noChangeAspect="1"/>
          </p:cNvSpPr>
          <p:nvPr>
            <p:custDataLst>
              <p:tags r:id="rId6"/>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3E28AF0-714F-4916-B4FD-D0CE4622F906}"/>
              </a:ext>
            </a:extLst>
          </p:cNvPr>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474ABF6-6CF1-4F57-8E6B-838B266CF944}"/>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F32E2D3-359F-4EEC-A313-097F964E9C37}"/>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765FFFCA-83C8-49C2-B239-3C2638EDCB29}"/>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9349D51C-2077-492D-83A8-9FB3E33F9D29}"/>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F8DE1E41-469D-4547-8AC4-B162E0B4405A}"/>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C1282D84-0C58-4E1B-BBBF-C2272675B098}"/>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2FD4DD8D-934E-467E-A4FE-797AC7B42FA8}"/>
                </a:ext>
              </a:extLst>
            </p:cNvPr>
            <p:cNvSpPr txBox="1"/>
            <p:nvPr>
              <p:custDataLst>
                <p:tags r:id="rId15"/>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C0191544-F2ED-4CBB-BC69-ADAC6DDCFAED}"/>
              </a:ext>
            </a:extLst>
          </p:cNvPr>
          <p:cNvPicPr>
            <a:picLocks/>
          </p:cNvPicPr>
          <p:nvPr>
            <p:custDataLst>
              <p:tags r:id="rId11"/>
            </p:custDataLst>
          </p:nvPr>
        </p:nvPicPr>
        <p:blipFill>
          <a:blip r:embed="rId17" cstate="email">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723454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normAutofit/>
          </a:bodyPr>
          <a:lstStyle/>
          <a:p>
            <a:r>
              <a:rPr lang="en-GB" sz="4000" dirty="0"/>
              <a:t>First, start with a representation of your software system.</a:t>
            </a:r>
          </a:p>
          <a:p>
            <a:endParaRPr lang="en-GB" sz="4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371" y="3361242"/>
            <a:ext cx="44005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5732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noAutofit/>
          </a:bodyPr>
          <a:lstStyle/>
          <a:p>
            <a:r>
              <a:rPr lang="en-GB" sz="3600" dirty="0"/>
              <a:t>Next, you want to document who the actors are. Actors are anyone who will be using the software system.</a:t>
            </a:r>
          </a:p>
          <a:p>
            <a:r>
              <a:rPr lang="en-GB" sz="3600" dirty="0"/>
              <a:t>In this example, our actors are:</a:t>
            </a:r>
          </a:p>
          <a:p>
            <a:pPr lvl="1"/>
            <a:r>
              <a:rPr lang="en-GB" sz="3200" dirty="0"/>
              <a:t>Digital artists</a:t>
            </a:r>
          </a:p>
          <a:p>
            <a:pPr lvl="1"/>
            <a:r>
              <a:rPr lang="en-GB" sz="3200" dirty="0"/>
              <a:t>Clients</a:t>
            </a:r>
          </a:p>
          <a:p>
            <a:endParaRPr lang="en-GB" sz="3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137" y="4502894"/>
            <a:ext cx="7450440" cy="143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4031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1 – context diagrams</a:t>
            </a:r>
          </a:p>
        </p:txBody>
      </p:sp>
      <p:sp>
        <p:nvSpPr>
          <p:cNvPr id="3" name="Content Placeholder 2"/>
          <p:cNvSpPr>
            <a:spLocks noGrp="1"/>
          </p:cNvSpPr>
          <p:nvPr>
            <p:ph idx="1"/>
          </p:nvPr>
        </p:nvSpPr>
        <p:spPr/>
        <p:txBody>
          <a:bodyPr/>
          <a:lstStyle/>
          <a:p>
            <a:r>
              <a:rPr lang="en-GB" dirty="0"/>
              <a:t>Now that you know who your actors are, document any external systems interacting with the software system.</a:t>
            </a:r>
          </a:p>
          <a:p>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048" y="3262743"/>
            <a:ext cx="594360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7638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of documenting in C4 model: level 2 – container diagrams</a:t>
            </a:r>
          </a:p>
        </p:txBody>
      </p:sp>
      <p:sp>
        <p:nvSpPr>
          <p:cNvPr id="3" name="Content Placeholder 2"/>
          <p:cNvSpPr>
            <a:spLocks noGrp="1"/>
          </p:cNvSpPr>
          <p:nvPr>
            <p:ph idx="1"/>
          </p:nvPr>
        </p:nvSpPr>
        <p:spPr/>
        <p:txBody>
          <a:bodyPr/>
          <a:lstStyle/>
          <a:p>
            <a:r>
              <a:rPr lang="en-GB" dirty="0"/>
              <a:t>If you wanted to go a level deeper, you could create a container diagram.</a:t>
            </a:r>
          </a:p>
          <a:p>
            <a:r>
              <a:rPr lang="en-GB" dirty="0"/>
              <a:t>A container diagram would focus on the applications that make up a specific container.</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708" y="3170551"/>
            <a:ext cx="59436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916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End of C4 model</a:t>
            </a:r>
          </a:p>
        </p:txBody>
      </p:sp>
      <p:sp>
        <p:nvSpPr>
          <p:cNvPr id="3" name="Content Placeholder 2"/>
          <p:cNvSpPr>
            <a:spLocks noGrp="1"/>
          </p:cNvSpPr>
          <p:nvPr>
            <p:ph idx="1"/>
          </p:nvPr>
        </p:nvSpPr>
        <p:spPr/>
        <p:txBody>
          <a:bodyPr/>
          <a:lstStyle/>
          <a:p>
            <a:r>
              <a:rPr lang="en-GB" sz="3600" dirty="0"/>
              <a:t>If you are interested, you can find more details here</a:t>
            </a:r>
          </a:p>
          <a:p>
            <a:pPr lvl="1"/>
            <a:r>
              <a:rPr lang="en-GB" sz="3200" dirty="0">
                <a:hlinkClick r:id="rId2"/>
              </a:rPr>
              <a:t>https://c4model.com/</a:t>
            </a:r>
            <a:endParaRPr lang="en-GB" sz="3200" dirty="0"/>
          </a:p>
          <a:p>
            <a:endParaRPr lang="en-GB" dirty="0"/>
          </a:p>
        </p:txBody>
      </p:sp>
    </p:spTree>
    <p:extLst>
      <p:ext uri="{BB962C8B-B14F-4D97-AF65-F5344CB8AC3E}">
        <p14:creationId xmlns:p14="http://schemas.microsoft.com/office/powerpoint/2010/main" val="3255568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the Documentation Package</a:t>
            </a:r>
          </a:p>
        </p:txBody>
      </p:sp>
      <p:sp>
        <p:nvSpPr>
          <p:cNvPr id="3" name="Content Placeholder 2"/>
          <p:cNvSpPr>
            <a:spLocks noGrp="1"/>
          </p:cNvSpPr>
          <p:nvPr>
            <p:ph idx="1"/>
          </p:nvPr>
        </p:nvSpPr>
        <p:spPr/>
        <p:txBody>
          <a:bodyPr>
            <a:normAutofit/>
          </a:bodyPr>
          <a:lstStyle/>
          <a:p>
            <a:r>
              <a:rPr lang="en-US" sz="3600" dirty="0"/>
              <a:t>Documentation package consists of</a:t>
            </a:r>
          </a:p>
          <a:p>
            <a:pPr lvl="1"/>
            <a:r>
              <a:rPr lang="en-US" sz="3200" dirty="0"/>
              <a:t>Views</a:t>
            </a:r>
          </a:p>
          <a:p>
            <a:pPr lvl="1"/>
            <a:r>
              <a:rPr lang="en-US" sz="3200" dirty="0"/>
              <a:t>Documentation beyond views</a:t>
            </a:r>
          </a:p>
        </p:txBody>
      </p:sp>
    </p:spTree>
    <p:extLst>
      <p:ext uri="{BB962C8B-B14F-4D97-AF65-F5344CB8AC3E}">
        <p14:creationId xmlns:p14="http://schemas.microsoft.com/office/powerpoint/2010/main" val="34080807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Documenting Behavior</a:t>
            </a:r>
          </a:p>
        </p:txBody>
      </p:sp>
      <p:sp>
        <p:nvSpPr>
          <p:cNvPr id="3" name="Content Placeholder 2"/>
          <p:cNvSpPr>
            <a:spLocks noGrp="1"/>
          </p:cNvSpPr>
          <p:nvPr>
            <p:ph idx="1"/>
          </p:nvPr>
        </p:nvSpPr>
        <p:spPr/>
        <p:txBody>
          <a:bodyPr>
            <a:normAutofit/>
          </a:bodyPr>
          <a:lstStyle/>
          <a:p>
            <a:r>
              <a:rPr lang="en-US" dirty="0"/>
              <a:t>Behavior documentation complements each views by describing how architecture elements in that view interact with each other.</a:t>
            </a:r>
          </a:p>
          <a:p>
            <a:r>
              <a:rPr lang="en-US" dirty="0"/>
              <a:t>Behavior documentation enables reasoning about</a:t>
            </a:r>
          </a:p>
          <a:p>
            <a:pPr lvl="1"/>
            <a:r>
              <a:rPr lang="en-US" dirty="0"/>
              <a:t>a system’s potential to deadlock</a:t>
            </a:r>
          </a:p>
          <a:p>
            <a:pPr lvl="1"/>
            <a:r>
              <a:rPr lang="en-US" dirty="0"/>
              <a:t>a system’s ability to complete a task in the desired amount of time</a:t>
            </a:r>
          </a:p>
          <a:p>
            <a:pPr lvl="1"/>
            <a:r>
              <a:rPr lang="en-US" dirty="0"/>
              <a:t>maximum memory consumption</a:t>
            </a:r>
          </a:p>
          <a:p>
            <a:pPr lvl="1"/>
            <a:r>
              <a:rPr lang="en-US" dirty="0"/>
              <a:t>and more</a:t>
            </a:r>
          </a:p>
          <a:p>
            <a:r>
              <a:rPr lang="en-US" dirty="0"/>
              <a:t>Behavior has its own section in our view template’s element catalog.</a:t>
            </a:r>
          </a:p>
          <a:p>
            <a:endParaRPr lang="en-US" dirty="0"/>
          </a:p>
        </p:txBody>
      </p:sp>
    </p:spTree>
    <p:extLst>
      <p:ext uri="{BB962C8B-B14F-4D97-AF65-F5344CB8AC3E}">
        <p14:creationId xmlns:p14="http://schemas.microsoft.com/office/powerpoint/2010/main" val="2582809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View Template</a:t>
            </a:r>
          </a:p>
        </p:txBody>
      </p:sp>
      <p:pic>
        <p:nvPicPr>
          <p:cNvPr id="7" name="Picture 6" descr="view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665" y="192132"/>
            <a:ext cx="5094853" cy="6473735"/>
          </a:xfrm>
          <a:prstGeom prst="rect">
            <a:avLst/>
          </a:prstGeom>
        </p:spPr>
      </p:pic>
      <p:sp>
        <p:nvSpPr>
          <p:cNvPr id="6" name="Rounded Rectangle 5">
            <a:extLst>
              <a:ext uri="{FF2B5EF4-FFF2-40B4-BE49-F238E27FC236}">
                <a16:creationId xmlns:a16="http://schemas.microsoft.com/office/drawing/2014/main" id="{F73703C3-9F69-7C0F-CCD1-357F298323ED}"/>
              </a:ext>
            </a:extLst>
          </p:cNvPr>
          <p:cNvSpPr/>
          <p:nvPr/>
        </p:nvSpPr>
        <p:spPr>
          <a:xfrm>
            <a:off x="5504962" y="3662812"/>
            <a:ext cx="5544257" cy="274849"/>
          </a:xfrm>
          <a:prstGeom prst="roundRect">
            <a:avLst/>
          </a:prstGeom>
          <a:solidFill>
            <a:srgbClr val="FF0000">
              <a:alpha val="2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24431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Notations for Documenting Behavior</a:t>
            </a:r>
          </a:p>
        </p:txBody>
      </p:sp>
      <p:sp>
        <p:nvSpPr>
          <p:cNvPr id="3" name="Content Placeholder 2"/>
          <p:cNvSpPr>
            <a:spLocks noGrp="1"/>
          </p:cNvSpPr>
          <p:nvPr>
            <p:ph idx="1"/>
          </p:nvPr>
        </p:nvSpPr>
        <p:spPr/>
        <p:txBody>
          <a:bodyPr>
            <a:normAutofit fontScale="92500" lnSpcReduction="10000"/>
          </a:bodyPr>
          <a:lstStyle/>
          <a:p>
            <a:r>
              <a:rPr lang="en-US" dirty="0"/>
              <a:t>Trace-oriented languages</a:t>
            </a:r>
          </a:p>
          <a:p>
            <a:pPr lvl="1"/>
            <a:r>
              <a:rPr lang="en-US" i="1" dirty="0"/>
              <a:t>Traces</a:t>
            </a:r>
            <a:r>
              <a:rPr lang="en-US" dirty="0"/>
              <a:t> are sequences of activities or interactions that describe the system’s response to a specific stimulus when the system is in a specific state.</a:t>
            </a:r>
          </a:p>
          <a:p>
            <a:pPr lvl="1"/>
            <a:r>
              <a:rPr lang="en-US" dirty="0"/>
              <a:t>A trace describes a particular sequence of activities or interactions between structural elements of the system.</a:t>
            </a:r>
          </a:p>
          <a:p>
            <a:pPr lvl="1"/>
            <a:r>
              <a:rPr lang="en-US" dirty="0"/>
              <a:t>Examples</a:t>
            </a:r>
          </a:p>
          <a:p>
            <a:pPr lvl="2"/>
            <a:r>
              <a:rPr lang="en-US" dirty="0"/>
              <a:t>use cases</a:t>
            </a:r>
          </a:p>
          <a:p>
            <a:pPr lvl="2"/>
            <a:r>
              <a:rPr lang="en-US" dirty="0"/>
              <a:t>sequence diagrams</a:t>
            </a:r>
          </a:p>
          <a:p>
            <a:pPr lvl="2"/>
            <a:r>
              <a:rPr lang="en-US" dirty="0"/>
              <a:t>communication diagrams</a:t>
            </a:r>
          </a:p>
          <a:p>
            <a:pPr lvl="2"/>
            <a:r>
              <a:rPr lang="en-US" dirty="0"/>
              <a:t>activity diagrams</a:t>
            </a:r>
          </a:p>
          <a:p>
            <a:pPr lvl="2"/>
            <a:r>
              <a:rPr lang="en-US" dirty="0"/>
              <a:t>message sequence charts</a:t>
            </a:r>
          </a:p>
          <a:p>
            <a:pPr lvl="2"/>
            <a:r>
              <a:rPr lang="en-US" dirty="0"/>
              <a:t>timing diagrams</a:t>
            </a:r>
          </a:p>
          <a:p>
            <a:pPr lvl="2"/>
            <a:r>
              <a:rPr lang="en-US" dirty="0"/>
              <a:t>Business Process Execution Language</a:t>
            </a:r>
          </a:p>
        </p:txBody>
      </p:sp>
    </p:spTree>
    <p:extLst>
      <p:ext uri="{BB962C8B-B14F-4D97-AF65-F5344CB8AC3E}">
        <p14:creationId xmlns:p14="http://schemas.microsoft.com/office/powerpoint/2010/main" val="32624856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p>
        </p:txBody>
      </p:sp>
      <p:pic>
        <p:nvPicPr>
          <p:cNvPr id="4" name="Picture 3" descr="UML use case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41089"/>
            <a:ext cx="7150100" cy="4178300"/>
          </a:xfrm>
          <a:prstGeom prst="rect">
            <a:avLst/>
          </a:prstGeom>
        </p:spPr>
      </p:pic>
      <p:sp>
        <p:nvSpPr>
          <p:cNvPr id="5" name="TextBox 4"/>
          <p:cNvSpPr txBox="1"/>
          <p:nvPr/>
        </p:nvSpPr>
        <p:spPr>
          <a:xfrm>
            <a:off x="8506100" y="5180725"/>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40719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Provide Insight</a:t>
            </a:r>
          </a:p>
        </p:txBody>
      </p:sp>
      <p:sp>
        <p:nvSpPr>
          <p:cNvPr id="3" name="Content Placeholder 2"/>
          <p:cNvSpPr>
            <a:spLocks noGrp="1"/>
          </p:cNvSpPr>
          <p:nvPr>
            <p:ph idx="1"/>
          </p:nvPr>
        </p:nvSpPr>
        <p:spPr/>
        <p:txBody>
          <a:bodyPr>
            <a:normAutofit/>
          </a:bodyPr>
          <a:lstStyle/>
          <a:p>
            <a:r>
              <a:rPr lang="en-US" dirty="0"/>
              <a:t>Each structure provides a perspective for reasoning about some of the relevant quality attributes.</a:t>
            </a:r>
          </a:p>
          <a:p>
            <a:r>
              <a:rPr lang="en-US" dirty="0"/>
              <a:t>For example:</a:t>
            </a:r>
          </a:p>
          <a:p>
            <a:pPr lvl="1"/>
            <a:r>
              <a:rPr lang="en-US" dirty="0"/>
              <a:t>The </a:t>
            </a:r>
            <a:r>
              <a:rPr lang="en-US" b="1" dirty="0"/>
              <a:t>module structure</a:t>
            </a:r>
            <a:r>
              <a:rPr lang="en-US" dirty="0"/>
              <a:t>, which embodies what modules use what other modules, is strongly tied to the ease with which a system can be extended.</a:t>
            </a:r>
          </a:p>
          <a:p>
            <a:pPr lvl="1"/>
            <a:r>
              <a:rPr lang="en-US" dirty="0"/>
              <a:t>The </a:t>
            </a:r>
            <a:r>
              <a:rPr lang="en-US" b="1" dirty="0"/>
              <a:t>concurrency structure</a:t>
            </a:r>
            <a:r>
              <a:rPr lang="en-US" dirty="0"/>
              <a:t> (belongs to the component-connector category), which embodies parallelism within the system, is strongly tied to the ease with which a system can be made free of deadlock and performance bottlenecks.</a:t>
            </a:r>
          </a:p>
          <a:p>
            <a:pPr lvl="1"/>
            <a:r>
              <a:rPr lang="en-US" dirty="0"/>
              <a:t>The </a:t>
            </a:r>
            <a:r>
              <a:rPr lang="en-US" b="1" dirty="0"/>
              <a:t>deployment structure </a:t>
            </a:r>
            <a:r>
              <a:rPr lang="en-US" dirty="0"/>
              <a:t>(belongs to the allocation category)</a:t>
            </a:r>
            <a:r>
              <a:rPr lang="en-US" b="1" dirty="0"/>
              <a:t> </a:t>
            </a:r>
            <a:r>
              <a:rPr lang="en-US" dirty="0"/>
              <a:t>is strongly tied to the achievement of performance, availability, and security goals.</a:t>
            </a:r>
          </a:p>
        </p:txBody>
      </p:sp>
    </p:spTree>
    <p:extLst>
      <p:ext uri="{BB962C8B-B14F-4D97-AF65-F5344CB8AC3E}">
        <p14:creationId xmlns:p14="http://schemas.microsoft.com/office/powerpoint/2010/main" val="38243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Description</a:t>
            </a:r>
          </a:p>
        </p:txBody>
      </p:sp>
      <p:pic>
        <p:nvPicPr>
          <p:cNvPr id="4" name="Picture 3" descr="use case des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9976"/>
            <a:ext cx="9144000" cy="4480682"/>
          </a:xfrm>
          <a:prstGeom prst="rect">
            <a:avLst/>
          </a:prstGeom>
        </p:spPr>
      </p:pic>
      <p:sp>
        <p:nvSpPr>
          <p:cNvPr id="5" name="TextBox 4"/>
          <p:cNvSpPr txBox="1"/>
          <p:nvPr/>
        </p:nvSpPr>
        <p:spPr>
          <a:xfrm>
            <a:off x="838200" y="6010658"/>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2013568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Diagram</a:t>
            </a:r>
          </a:p>
        </p:txBody>
      </p:sp>
      <p:pic>
        <p:nvPicPr>
          <p:cNvPr id="4" name="Picture 3" descr="uml seq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87500"/>
            <a:ext cx="5498228" cy="4905375"/>
          </a:xfrm>
          <a:prstGeom prst="rect">
            <a:avLst/>
          </a:prstGeom>
        </p:spPr>
      </p:pic>
    </p:spTree>
    <p:extLst>
      <p:ext uri="{BB962C8B-B14F-4D97-AF65-F5344CB8AC3E}">
        <p14:creationId xmlns:p14="http://schemas.microsoft.com/office/powerpoint/2010/main" val="20309644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Diagram</a:t>
            </a:r>
          </a:p>
        </p:txBody>
      </p:sp>
      <p:pic>
        <p:nvPicPr>
          <p:cNvPr id="4" name="Picture 3" descr="uml commun diagr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5034"/>
            <a:ext cx="5759450" cy="4917841"/>
          </a:xfrm>
          <a:prstGeom prst="rect">
            <a:avLst/>
          </a:prstGeom>
        </p:spPr>
      </p:pic>
      <p:sp>
        <p:nvSpPr>
          <p:cNvPr id="5" name="TextBox 4"/>
          <p:cNvSpPr txBox="1"/>
          <p:nvPr/>
        </p:nvSpPr>
        <p:spPr>
          <a:xfrm>
            <a:off x="6807498" y="5754211"/>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19652853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a:t>
            </a:r>
          </a:p>
        </p:txBody>
      </p:sp>
      <p:pic>
        <p:nvPicPr>
          <p:cNvPr id="4" name="Picture 3" descr="activity diagra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04705" y="260647"/>
            <a:ext cx="6284911" cy="6504363"/>
          </a:xfrm>
          <a:prstGeom prst="rect">
            <a:avLst/>
          </a:prstGeom>
        </p:spPr>
      </p:pic>
      <p:sp>
        <p:nvSpPr>
          <p:cNvPr id="5" name="TextBox 4"/>
          <p:cNvSpPr txBox="1"/>
          <p:nvPr/>
        </p:nvSpPr>
        <p:spPr>
          <a:xfrm>
            <a:off x="2336353" y="5754211"/>
            <a:ext cx="3168352" cy="738664"/>
          </a:xfrm>
          <a:prstGeom prst="rect">
            <a:avLst/>
          </a:prstGeom>
          <a:noFill/>
        </p:spPr>
        <p:txBody>
          <a:bodyPr wrap="square" rtlCol="0">
            <a:spAutoFit/>
          </a:bodyPr>
          <a:lstStyle/>
          <a:p>
            <a:r>
              <a:rPr lang="en-US" sz="1400" dirty="0"/>
              <a:t>From </a:t>
            </a:r>
            <a:r>
              <a:rPr lang="en-US" sz="1400" i="1" dirty="0"/>
              <a:t>Documenting Software Architectures: Views and Beyond</a:t>
            </a:r>
            <a:r>
              <a:rPr lang="en-US" sz="1400" dirty="0"/>
              <a:t>, </a:t>
            </a:r>
            <a:br>
              <a:rPr lang="en-US" sz="1400" dirty="0"/>
            </a:br>
            <a:r>
              <a:rPr lang="en-US" sz="1400" dirty="0"/>
              <a:t>2</a:t>
            </a:r>
            <a:r>
              <a:rPr lang="en-US" sz="1400" baseline="30000" dirty="0"/>
              <a:t>nd</a:t>
            </a:r>
            <a:r>
              <a:rPr lang="en-US" sz="1400" dirty="0"/>
              <a:t> edition, Addison Wesley, 2010</a:t>
            </a:r>
          </a:p>
        </p:txBody>
      </p:sp>
    </p:spTree>
    <p:extLst>
      <p:ext uri="{BB962C8B-B14F-4D97-AF65-F5344CB8AC3E}">
        <p14:creationId xmlns:p14="http://schemas.microsoft.com/office/powerpoint/2010/main" val="3399731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r>
              <a:rPr lang="en-US" dirty="0"/>
              <a:t>The software architecture of a system is the set of structures needed to reason about the system, which comprise software elements, relations among them, and properties of both.</a:t>
            </a:r>
          </a:p>
          <a:p>
            <a:r>
              <a:rPr lang="pl-PL" dirty="0"/>
              <a:t>A </a:t>
            </a:r>
            <a:r>
              <a:rPr lang="pl-PL" dirty="0" err="1"/>
              <a:t>structure</a:t>
            </a:r>
            <a:r>
              <a:rPr lang="pl-PL" dirty="0"/>
              <a:t> </a:t>
            </a:r>
            <a:r>
              <a:rPr lang="pl-PL" dirty="0" err="1"/>
              <a:t>is</a:t>
            </a:r>
            <a:r>
              <a:rPr lang="pl-PL" dirty="0"/>
              <a:t> a set of </a:t>
            </a:r>
            <a:r>
              <a:rPr lang="pl-PL" dirty="0" err="1"/>
              <a:t>elements</a:t>
            </a:r>
            <a:r>
              <a:rPr lang="pl-PL" dirty="0"/>
              <a:t> and the relations </a:t>
            </a:r>
            <a:r>
              <a:rPr lang="pl-PL" dirty="0" err="1"/>
              <a:t>among</a:t>
            </a:r>
            <a:r>
              <a:rPr lang="pl-PL" dirty="0"/>
              <a:t> </a:t>
            </a:r>
            <a:r>
              <a:rPr lang="pl-PL" dirty="0" err="1"/>
              <a:t>them</a:t>
            </a:r>
            <a:r>
              <a:rPr lang="pl-PL" dirty="0"/>
              <a:t>.</a:t>
            </a:r>
          </a:p>
          <a:p>
            <a:r>
              <a:rPr lang="pl-PL" dirty="0"/>
              <a:t>A </a:t>
            </a:r>
            <a:r>
              <a:rPr lang="pl-PL" dirty="0" err="1"/>
              <a:t>view</a:t>
            </a:r>
            <a:r>
              <a:rPr lang="pl-PL" dirty="0"/>
              <a:t> </a:t>
            </a:r>
            <a:r>
              <a:rPr lang="pl-PL" dirty="0" err="1"/>
              <a:t>is</a:t>
            </a:r>
            <a:r>
              <a:rPr lang="pl-PL" dirty="0"/>
              <a:t> a </a:t>
            </a:r>
            <a:r>
              <a:rPr lang="pl-PL" dirty="0" err="1"/>
              <a:t>representation</a:t>
            </a:r>
            <a:r>
              <a:rPr lang="pl-PL" dirty="0"/>
              <a:t> of a </a:t>
            </a:r>
            <a:r>
              <a:rPr lang="pl-PL" dirty="0" err="1"/>
              <a:t>coherent</a:t>
            </a:r>
            <a:r>
              <a:rPr lang="pl-PL" dirty="0"/>
              <a:t> set of </a:t>
            </a:r>
            <a:r>
              <a:rPr lang="pl-PL" dirty="0" err="1"/>
              <a:t>architectural</a:t>
            </a:r>
            <a:r>
              <a:rPr lang="pl-PL" dirty="0"/>
              <a:t> </a:t>
            </a:r>
            <a:r>
              <a:rPr lang="pl-PL" dirty="0" err="1"/>
              <a:t>elements</a:t>
            </a:r>
            <a:r>
              <a:rPr lang="pl-PL" dirty="0"/>
              <a:t>. A view is a representation of one or more structures.</a:t>
            </a:r>
            <a:endParaRPr lang="en-US" dirty="0"/>
          </a:p>
          <a:p>
            <a:r>
              <a:rPr lang="en-US" dirty="0"/>
              <a:t>You must choose the views to document, must choose the notation to document these views, and must choose a set of views that is both minimal and adequate.</a:t>
            </a:r>
          </a:p>
          <a:p>
            <a:r>
              <a:rPr lang="en-US" dirty="0"/>
              <a:t>You must document not only the structure of the architecture but also the behavior.</a:t>
            </a:r>
          </a:p>
        </p:txBody>
      </p:sp>
    </p:spTree>
    <p:extLst>
      <p:ext uri="{BB962C8B-B14F-4D97-AF65-F5344CB8AC3E}">
        <p14:creationId xmlns:p14="http://schemas.microsoft.com/office/powerpoint/2010/main" val="29209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4351338"/>
          </a:xfrm>
        </p:spPr>
        <p:txBody>
          <a:bodyPr>
            <a:normAutofit/>
          </a:bodyPr>
          <a:lstStyle/>
          <a:p>
            <a:r>
              <a:rPr lang="en-GB" sz="4000" dirty="0"/>
              <a:t>We know understand that the structures can in fact help us to reason about different attributes of the system that has not been developed yet</a:t>
            </a:r>
          </a:p>
          <a:p>
            <a:r>
              <a:rPr lang="en-GB" sz="4000" dirty="0"/>
              <a:t>In the next section, we will see more examples:</a:t>
            </a:r>
          </a:p>
          <a:p>
            <a:pPr lvl="1"/>
            <a:r>
              <a:rPr lang="en-GB" sz="3200" dirty="0"/>
              <a:t>the different categories of architectural structures</a:t>
            </a:r>
          </a:p>
          <a:p>
            <a:pPr lvl="1"/>
            <a:r>
              <a:rPr lang="en-GB" sz="3200" dirty="0"/>
              <a:t>and how they help us to reason about the system</a:t>
            </a:r>
          </a:p>
        </p:txBody>
      </p:sp>
    </p:spTree>
    <p:extLst>
      <p:ext uri="{BB962C8B-B14F-4D97-AF65-F5344CB8AC3E}">
        <p14:creationId xmlns:p14="http://schemas.microsoft.com/office/powerpoint/2010/main" val="208008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4351338"/>
          </a:xfrm>
        </p:spPr>
        <p:txBody>
          <a:bodyPr>
            <a:normAutofit/>
          </a:bodyPr>
          <a:lstStyle/>
          <a:p>
            <a:r>
              <a:rPr lang="en-GB" sz="3600" dirty="0"/>
              <a:t>We introduced these 3 categories of structures</a:t>
            </a:r>
          </a:p>
          <a:p>
            <a:pPr lvl="1"/>
            <a:r>
              <a:rPr lang="en-GB" sz="3200" dirty="0"/>
              <a:t>Module</a:t>
            </a:r>
          </a:p>
          <a:p>
            <a:pPr lvl="1"/>
            <a:r>
              <a:rPr lang="en-GB" sz="3200" dirty="0"/>
              <a:t>Component-connector</a:t>
            </a:r>
          </a:p>
          <a:p>
            <a:pPr lvl="1"/>
            <a:r>
              <a:rPr lang="en-GB" sz="3200" dirty="0"/>
              <a:t>Allocation</a:t>
            </a:r>
          </a:p>
          <a:p>
            <a:pPr>
              <a:tabLst>
                <a:tab pos="5562600" algn="l"/>
              </a:tabLst>
            </a:pPr>
            <a:r>
              <a:rPr lang="en-GB" sz="3600" dirty="0"/>
              <a:t>Let’s first have a quick look to see what kind of questions about the system can structures from each category help us answer.</a:t>
            </a:r>
          </a:p>
        </p:txBody>
      </p:sp>
    </p:spTree>
    <p:extLst>
      <p:ext uri="{BB962C8B-B14F-4D97-AF65-F5344CB8AC3E}">
        <p14:creationId xmlns:p14="http://schemas.microsoft.com/office/powerpoint/2010/main" val="138737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Structures</a:t>
            </a:r>
          </a:p>
        </p:txBody>
      </p:sp>
      <p:sp>
        <p:nvSpPr>
          <p:cNvPr id="3" name="Content Placeholder 2"/>
          <p:cNvSpPr>
            <a:spLocks noGrp="1"/>
          </p:cNvSpPr>
          <p:nvPr>
            <p:ph idx="1"/>
          </p:nvPr>
        </p:nvSpPr>
        <p:spPr/>
        <p:txBody>
          <a:bodyPr>
            <a:normAutofit/>
          </a:bodyPr>
          <a:lstStyle/>
          <a:p>
            <a:r>
              <a:rPr lang="en-US" b="1" dirty="0"/>
              <a:t>Module structures </a:t>
            </a:r>
            <a:r>
              <a:rPr lang="en-US" dirty="0"/>
              <a:t>embody decisions as to how the system is to be structured as a set of </a:t>
            </a:r>
            <a:r>
              <a:rPr lang="en-US" dirty="0">
                <a:solidFill>
                  <a:srgbClr val="FF0000"/>
                </a:solidFill>
              </a:rPr>
              <a:t>code or data units</a:t>
            </a:r>
            <a:endParaRPr lang="en-US" dirty="0"/>
          </a:p>
          <a:p>
            <a:r>
              <a:rPr lang="en-US" dirty="0"/>
              <a:t>In any module structure, the elements are modules of some kind (perhaps classes, or layers, or merely divisions of functionality, all of which are </a:t>
            </a:r>
            <a:r>
              <a:rPr lang="en-US" dirty="0">
                <a:highlight>
                  <a:srgbClr val="FFFF00"/>
                </a:highlight>
              </a:rPr>
              <a:t>units of implementation</a:t>
            </a:r>
            <a:r>
              <a:rPr lang="en-US" dirty="0"/>
              <a:t>).</a:t>
            </a:r>
          </a:p>
          <a:p>
            <a:r>
              <a:rPr lang="en-US" dirty="0"/>
              <a:t>Modules are assigned areas of functional responsibility.</a:t>
            </a:r>
          </a:p>
        </p:txBody>
      </p:sp>
    </p:spTree>
    <p:extLst>
      <p:ext uri="{BB962C8B-B14F-4D97-AF65-F5344CB8AC3E}">
        <p14:creationId xmlns:p14="http://schemas.microsoft.com/office/powerpoint/2010/main" val="3716078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Component-and-connector Structures</a:t>
            </a:r>
          </a:p>
        </p:txBody>
      </p:sp>
      <p:sp>
        <p:nvSpPr>
          <p:cNvPr id="3" name="Content Placeholder 2"/>
          <p:cNvSpPr>
            <a:spLocks noGrp="1"/>
          </p:cNvSpPr>
          <p:nvPr>
            <p:ph idx="1"/>
          </p:nvPr>
        </p:nvSpPr>
        <p:spPr/>
        <p:txBody>
          <a:bodyPr>
            <a:normAutofit/>
          </a:bodyPr>
          <a:lstStyle/>
          <a:p>
            <a:r>
              <a:rPr lang="en-US" dirty="0"/>
              <a:t>Component-and-connector structures embody decisions as to how the system is to be structured as a set of elements that have </a:t>
            </a:r>
            <a:r>
              <a:rPr lang="en-US" dirty="0">
                <a:solidFill>
                  <a:srgbClr val="FF0000"/>
                </a:solidFill>
              </a:rPr>
              <a:t>runtime</a:t>
            </a:r>
            <a:r>
              <a:rPr lang="en-US" dirty="0"/>
              <a:t> behavior (components) and interactions (connectors).</a:t>
            </a:r>
          </a:p>
          <a:p>
            <a:r>
              <a:rPr lang="pl-PL" dirty="0"/>
              <a:t>Elements are </a:t>
            </a:r>
            <a:r>
              <a:rPr lang="pl-PL" dirty="0">
                <a:solidFill>
                  <a:srgbClr val="FF0000"/>
                </a:solidFill>
              </a:rPr>
              <a:t>runtime comp</a:t>
            </a:r>
            <a:r>
              <a:rPr lang="en-GB" dirty="0">
                <a:solidFill>
                  <a:srgbClr val="FF0000"/>
                </a:solidFill>
              </a:rPr>
              <a:t>o</a:t>
            </a:r>
            <a:r>
              <a:rPr lang="pl-PL" dirty="0">
                <a:solidFill>
                  <a:srgbClr val="FF0000"/>
                </a:solidFill>
              </a:rPr>
              <a:t>nents </a:t>
            </a:r>
            <a:r>
              <a:rPr lang="pl-PL" dirty="0"/>
              <a:t>such as services, peers, clients, servers, or many other types of runtime element)</a:t>
            </a:r>
          </a:p>
          <a:p>
            <a:r>
              <a:rPr lang="pl-PL" dirty="0"/>
              <a:t>Connectors are the communication vehicles among components, such as call-return, process synchronization operators, pipes, or others.</a:t>
            </a:r>
          </a:p>
        </p:txBody>
      </p:sp>
    </p:spTree>
    <p:extLst>
      <p:ext uri="{BB962C8B-B14F-4D97-AF65-F5344CB8AC3E}">
        <p14:creationId xmlns:p14="http://schemas.microsoft.com/office/powerpoint/2010/main" val="658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Component-and-connector Structures</a:t>
            </a:r>
          </a:p>
        </p:txBody>
      </p:sp>
      <p:sp>
        <p:nvSpPr>
          <p:cNvPr id="3" name="Content Placeholder 2"/>
          <p:cNvSpPr>
            <a:spLocks noGrp="1"/>
          </p:cNvSpPr>
          <p:nvPr>
            <p:ph idx="1"/>
          </p:nvPr>
        </p:nvSpPr>
        <p:spPr/>
        <p:txBody>
          <a:bodyPr>
            <a:normAutofit/>
          </a:bodyPr>
          <a:lstStyle/>
          <a:p>
            <a:r>
              <a:rPr lang="pl-PL" i="1" dirty="0"/>
              <a:t>Component-and-connector views </a:t>
            </a:r>
            <a:r>
              <a:rPr lang="pl-PL" dirty="0"/>
              <a:t>help us answer questions such as these:</a:t>
            </a:r>
          </a:p>
          <a:p>
            <a:pPr lvl="1"/>
            <a:r>
              <a:rPr lang="pl-PL" dirty="0" err="1"/>
              <a:t>What</a:t>
            </a:r>
            <a:r>
              <a:rPr lang="pl-PL" dirty="0"/>
              <a:t> </a:t>
            </a:r>
            <a:r>
              <a:rPr lang="pl-PL" dirty="0" err="1"/>
              <a:t>are</a:t>
            </a:r>
            <a:r>
              <a:rPr lang="pl-PL" dirty="0"/>
              <a:t> the major </a:t>
            </a:r>
            <a:r>
              <a:rPr lang="pl-PL" dirty="0" err="1"/>
              <a:t>executing</a:t>
            </a:r>
            <a:r>
              <a:rPr lang="pl-PL" dirty="0"/>
              <a:t> </a:t>
            </a:r>
            <a:r>
              <a:rPr lang="pl-PL" dirty="0" err="1"/>
              <a:t>components</a:t>
            </a:r>
            <a:r>
              <a:rPr lang="pl-PL" dirty="0"/>
              <a:t> and </a:t>
            </a:r>
            <a:r>
              <a:rPr lang="pl-PL" dirty="0" err="1"/>
              <a:t>how</a:t>
            </a:r>
            <a:r>
              <a:rPr lang="pl-PL" dirty="0"/>
              <a:t> do </a:t>
            </a:r>
            <a:r>
              <a:rPr lang="pl-PL" dirty="0" err="1"/>
              <a:t>they</a:t>
            </a:r>
            <a:r>
              <a:rPr lang="pl-PL" dirty="0"/>
              <a:t> </a:t>
            </a:r>
            <a:r>
              <a:rPr lang="pl-PL" dirty="0" err="1"/>
              <a:t>interact</a:t>
            </a:r>
            <a:r>
              <a:rPr lang="pl-PL" dirty="0"/>
              <a:t> </a:t>
            </a:r>
            <a:r>
              <a:rPr lang="pl-PL" dirty="0" err="1"/>
              <a:t>at</a:t>
            </a:r>
            <a:r>
              <a:rPr lang="pl-PL" dirty="0"/>
              <a:t> </a:t>
            </a:r>
            <a:r>
              <a:rPr lang="pl-PL" dirty="0" err="1"/>
              <a:t>runtime</a:t>
            </a:r>
            <a:r>
              <a:rPr lang="pl-PL" dirty="0"/>
              <a:t>?</a:t>
            </a:r>
          </a:p>
          <a:p>
            <a:pPr lvl="1"/>
            <a:r>
              <a:rPr lang="pl-PL" dirty="0" err="1"/>
              <a:t>What</a:t>
            </a:r>
            <a:r>
              <a:rPr lang="pl-PL" dirty="0"/>
              <a:t> </a:t>
            </a:r>
            <a:r>
              <a:rPr lang="pl-PL" dirty="0" err="1"/>
              <a:t>are</a:t>
            </a:r>
            <a:r>
              <a:rPr lang="pl-PL" dirty="0"/>
              <a:t> the major </a:t>
            </a:r>
            <a:r>
              <a:rPr lang="pl-PL" dirty="0" err="1"/>
              <a:t>shared</a:t>
            </a:r>
            <a:r>
              <a:rPr lang="pl-PL" dirty="0"/>
              <a:t> data stores?</a:t>
            </a:r>
          </a:p>
          <a:p>
            <a:pPr lvl="1"/>
            <a:r>
              <a:rPr lang="pl-PL" dirty="0" err="1"/>
              <a:t>Which</a:t>
            </a:r>
            <a:r>
              <a:rPr lang="pl-PL" dirty="0"/>
              <a:t> </a:t>
            </a:r>
            <a:r>
              <a:rPr lang="pl-PL" dirty="0" err="1"/>
              <a:t>parts</a:t>
            </a:r>
            <a:r>
              <a:rPr lang="pl-PL" dirty="0"/>
              <a:t> of the system </a:t>
            </a:r>
            <a:r>
              <a:rPr lang="pl-PL" dirty="0" err="1"/>
              <a:t>are</a:t>
            </a:r>
            <a:r>
              <a:rPr lang="pl-PL" dirty="0"/>
              <a:t> </a:t>
            </a:r>
            <a:r>
              <a:rPr lang="pl-PL" dirty="0" err="1"/>
              <a:t>replicated</a:t>
            </a:r>
            <a:r>
              <a:rPr lang="pl-PL" dirty="0"/>
              <a:t>?</a:t>
            </a:r>
          </a:p>
          <a:p>
            <a:pPr lvl="1"/>
            <a:r>
              <a:rPr lang="pl-PL" dirty="0"/>
              <a:t>How </a:t>
            </a:r>
            <a:r>
              <a:rPr lang="pl-PL" dirty="0" err="1"/>
              <a:t>does</a:t>
            </a:r>
            <a:r>
              <a:rPr lang="pl-PL" dirty="0"/>
              <a:t> data </a:t>
            </a:r>
            <a:r>
              <a:rPr lang="pl-PL" dirty="0" err="1"/>
              <a:t>progress</a:t>
            </a:r>
            <a:r>
              <a:rPr lang="pl-PL" dirty="0"/>
              <a:t> </a:t>
            </a:r>
            <a:r>
              <a:rPr lang="pl-PL" dirty="0" err="1"/>
              <a:t>through</a:t>
            </a:r>
            <a:r>
              <a:rPr lang="pl-PL" dirty="0"/>
              <a:t> the system?</a:t>
            </a:r>
          </a:p>
          <a:p>
            <a:pPr lvl="1"/>
            <a:r>
              <a:rPr lang="pl-PL" dirty="0"/>
              <a:t>What parts of the system can run in parallel?</a:t>
            </a:r>
          </a:p>
        </p:txBody>
      </p:sp>
    </p:spTree>
    <p:extLst>
      <p:ext uri="{BB962C8B-B14F-4D97-AF65-F5344CB8AC3E}">
        <p14:creationId xmlns:p14="http://schemas.microsoft.com/office/powerpoint/2010/main" val="122556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 structures</a:t>
            </a:r>
          </a:p>
        </p:txBody>
      </p:sp>
      <p:sp>
        <p:nvSpPr>
          <p:cNvPr id="3" name="Content Placeholder 2"/>
          <p:cNvSpPr>
            <a:spLocks noGrp="1"/>
          </p:cNvSpPr>
          <p:nvPr>
            <p:ph idx="1"/>
          </p:nvPr>
        </p:nvSpPr>
        <p:spPr/>
        <p:txBody>
          <a:bodyPr>
            <a:normAutofit/>
          </a:bodyPr>
          <a:lstStyle/>
          <a:p>
            <a:r>
              <a:rPr lang="en-US" b="1" i="1" dirty="0"/>
              <a:t>Allocation structures </a:t>
            </a:r>
            <a:r>
              <a:rPr lang="en-US" dirty="0"/>
              <a:t>show the relationship between the </a:t>
            </a:r>
            <a:r>
              <a:rPr lang="en-US" i="1" dirty="0"/>
              <a:t>software elements </a:t>
            </a:r>
            <a:r>
              <a:rPr lang="en-US" dirty="0"/>
              <a:t>and elements in one or more </a:t>
            </a:r>
            <a:r>
              <a:rPr lang="en-US" i="1" dirty="0"/>
              <a:t>external environments </a:t>
            </a:r>
            <a:r>
              <a:rPr lang="en-US" dirty="0"/>
              <a:t>in which the software is created and executed.</a:t>
            </a:r>
          </a:p>
          <a:p>
            <a:r>
              <a:rPr lang="en-US" b="1" i="1" dirty="0"/>
              <a:t>Allocation views </a:t>
            </a:r>
            <a:r>
              <a:rPr lang="en-US" dirty="0"/>
              <a:t>help us answer questions such as these:</a:t>
            </a:r>
          </a:p>
          <a:p>
            <a:pPr lvl="1"/>
            <a:r>
              <a:rPr lang="en-US" dirty="0"/>
              <a:t>What </a:t>
            </a:r>
            <a:r>
              <a:rPr lang="en-US" b="1" dirty="0"/>
              <a:t>processor</a:t>
            </a:r>
            <a:r>
              <a:rPr lang="en-US" dirty="0"/>
              <a:t> does each software element execute on?</a:t>
            </a:r>
          </a:p>
          <a:p>
            <a:pPr lvl="1"/>
            <a:r>
              <a:rPr lang="en-US" dirty="0"/>
              <a:t>In what directories or </a:t>
            </a:r>
            <a:r>
              <a:rPr lang="en-US" b="1" dirty="0"/>
              <a:t>files</a:t>
            </a:r>
            <a:r>
              <a:rPr lang="en-US" dirty="0"/>
              <a:t> is each element stored during development, testing, and system building?</a:t>
            </a:r>
          </a:p>
          <a:p>
            <a:pPr lvl="1"/>
            <a:r>
              <a:rPr lang="en-US" dirty="0"/>
              <a:t>What is the assignment of each software element to development </a:t>
            </a:r>
            <a:r>
              <a:rPr lang="en-US" b="1" dirty="0"/>
              <a:t>teams</a:t>
            </a:r>
            <a:r>
              <a:rPr lang="en-US" dirty="0"/>
              <a:t>?</a:t>
            </a:r>
          </a:p>
        </p:txBody>
      </p:sp>
    </p:spTree>
    <p:extLst>
      <p:ext uri="{BB962C8B-B14F-4D97-AF65-F5344CB8AC3E}">
        <p14:creationId xmlns:p14="http://schemas.microsoft.com/office/powerpoint/2010/main" val="11960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Structures are Architectural?</a:t>
            </a:r>
          </a:p>
        </p:txBody>
      </p:sp>
      <p:sp>
        <p:nvSpPr>
          <p:cNvPr id="3" name="Content Placeholder 2"/>
          <p:cNvSpPr>
            <a:spLocks noGrp="1"/>
          </p:cNvSpPr>
          <p:nvPr>
            <p:ph idx="1"/>
          </p:nvPr>
        </p:nvSpPr>
        <p:spPr/>
        <p:txBody>
          <a:bodyPr>
            <a:normAutofit lnSpcReduction="10000"/>
          </a:bodyPr>
          <a:lstStyle/>
          <a:p>
            <a:r>
              <a:rPr lang="en-US" dirty="0"/>
              <a:t>A structure is architectural if it supports reasoning about the system and the system’s properties.</a:t>
            </a:r>
          </a:p>
          <a:p>
            <a:r>
              <a:rPr lang="en-US" dirty="0"/>
              <a:t>The reasoning should be about an attribute of the system that is </a:t>
            </a:r>
            <a:r>
              <a:rPr lang="en-US" dirty="0">
                <a:highlight>
                  <a:srgbClr val="FFFF00"/>
                </a:highlight>
              </a:rPr>
              <a:t>important to </a:t>
            </a:r>
            <a:r>
              <a:rPr lang="en-US" dirty="0">
                <a:solidFill>
                  <a:srgbClr val="FF0000"/>
                </a:solidFill>
                <a:highlight>
                  <a:srgbClr val="FFFF00"/>
                </a:highlight>
              </a:rPr>
              <a:t>some stakeholder</a:t>
            </a:r>
            <a:r>
              <a:rPr lang="en-US" dirty="0">
                <a:highlight>
                  <a:srgbClr val="FFFF00"/>
                </a:highlight>
              </a:rPr>
              <a:t>.</a:t>
            </a:r>
          </a:p>
          <a:p>
            <a:r>
              <a:rPr lang="en-US" altLang="zh-CN" dirty="0"/>
              <a:t>These include</a:t>
            </a:r>
          </a:p>
          <a:p>
            <a:pPr lvl="1"/>
            <a:r>
              <a:rPr lang="en-US" altLang="zh-CN" dirty="0"/>
              <a:t>functionality achieved by the system</a:t>
            </a:r>
          </a:p>
          <a:p>
            <a:pPr lvl="1"/>
            <a:r>
              <a:rPr lang="en-US" altLang="zh-CN" dirty="0"/>
              <a:t>the availability of the system in the face of faults</a:t>
            </a:r>
          </a:p>
          <a:p>
            <a:pPr lvl="1"/>
            <a:r>
              <a:rPr lang="en-US" altLang="zh-CN" dirty="0"/>
              <a:t>the difficulty of making specific changes to the system</a:t>
            </a:r>
          </a:p>
          <a:p>
            <a:pPr lvl="1"/>
            <a:r>
              <a:rPr lang="en-US" altLang="zh-CN" dirty="0"/>
              <a:t>the responsiveness of the system to user requests,</a:t>
            </a:r>
          </a:p>
          <a:p>
            <a:pPr lvl="1"/>
            <a:r>
              <a:rPr lang="en-US" altLang="zh-CN" dirty="0"/>
              <a:t>many others</a:t>
            </a:r>
          </a:p>
          <a:p>
            <a:pPr lvl="1"/>
            <a:r>
              <a:rPr lang="en-US" altLang="zh-CN" dirty="0"/>
              <a:t>…</a:t>
            </a:r>
            <a:endParaRPr lang="en-US"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171528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DEC0634-8579-46E1-8FB0-356C71203ED5}"/>
              </a:ext>
            </a:extLst>
          </p:cNvPr>
          <p:cNvSpPr txBox="1"/>
          <p:nvPr>
            <p:custDataLst>
              <p:tags r:id="rId2"/>
            </p:custDataLst>
          </p:nvPr>
        </p:nvSpPr>
        <p:spPr>
          <a:xfrm>
            <a:off x="324049"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kind of structure is represented in this figure?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936F0CB-1037-440C-983E-38E606C082BD}"/>
              </a:ext>
            </a:extLst>
          </p:cNvPr>
          <p:cNvSpPr txBox="1"/>
          <p:nvPr>
            <p:custDataLst>
              <p:tags r:id="rId3"/>
            </p:custDataLst>
          </p:nvPr>
        </p:nvSpPr>
        <p:spPr>
          <a:xfrm>
            <a:off x="1543249" y="279590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Module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5952B468-B0CC-491D-A293-641C2AE6CEE3}"/>
              </a:ext>
            </a:extLst>
          </p:cNvPr>
          <p:cNvSpPr txBox="1"/>
          <p:nvPr>
            <p:custDataLst>
              <p:tags r:id="rId4"/>
            </p:custDataLst>
          </p:nvPr>
        </p:nvSpPr>
        <p:spPr>
          <a:xfrm>
            <a:off x="1543249" y="365315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Component and connector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382A63C6-EC78-48F9-8F41-3DE5DF07B747}"/>
              </a:ext>
            </a:extLst>
          </p:cNvPr>
          <p:cNvSpPr txBox="1"/>
          <p:nvPr>
            <p:custDataLst>
              <p:tags r:id="rId5"/>
            </p:custDataLst>
          </p:nvPr>
        </p:nvSpPr>
        <p:spPr>
          <a:xfrm>
            <a:off x="1543249" y="451040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Allocation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913B090-CF16-4E78-84C3-BFF277329F14}"/>
              </a:ext>
            </a:extLst>
          </p:cNvPr>
          <p:cNvSpPr>
            <a:spLocks noChangeAspect="1"/>
          </p:cNvSpPr>
          <p:nvPr>
            <p:custDataLst>
              <p:tags r:id="rId6"/>
            </p:custDataLst>
          </p:nvPr>
        </p:nvSpPr>
        <p:spPr>
          <a:xfrm>
            <a:off x="666849" y="284864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C56D12F3-C084-48A4-814E-1C544BFCB104}"/>
              </a:ext>
            </a:extLst>
          </p:cNvPr>
          <p:cNvSpPr>
            <a:spLocks noChangeAspect="1"/>
          </p:cNvSpPr>
          <p:nvPr>
            <p:custDataLst>
              <p:tags r:id="rId7"/>
            </p:custDataLst>
          </p:nvPr>
        </p:nvSpPr>
        <p:spPr>
          <a:xfrm>
            <a:off x="666849" y="3717448"/>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37139CC2-627E-4AC6-9FD7-780E74CD4EAC}"/>
              </a:ext>
            </a:extLst>
          </p:cNvPr>
          <p:cNvSpPr>
            <a:spLocks noChangeAspect="1"/>
          </p:cNvSpPr>
          <p:nvPr>
            <p:custDataLst>
              <p:tags r:id="rId8"/>
            </p:custDataLst>
          </p:nvPr>
        </p:nvSpPr>
        <p:spPr>
          <a:xfrm>
            <a:off x="666849" y="4574698"/>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EF0AC91-EBFF-4D82-921E-B674F20D557E}"/>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2" name="Content Placeholder 6" descr="A picture containing monitor, sky, clock&#10;&#10;Description generated with very high confidence">
            <a:extLst>
              <a:ext uri="{FF2B5EF4-FFF2-40B4-BE49-F238E27FC236}">
                <a16:creationId xmlns:a16="http://schemas.microsoft.com/office/drawing/2014/main" id="{4EF3F860-10A7-421D-974A-AA00BF502EA3}"/>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7460095" y="2156399"/>
            <a:ext cx="4731905" cy="3397946"/>
          </a:xfrm>
          <a:prstGeom prst="rect">
            <a:avLst/>
          </a:prstGeom>
        </p:spPr>
      </p:pic>
      <p:grpSp>
        <p:nvGrpSpPr>
          <p:cNvPr id="20" name="组合 19">
            <a:extLst>
              <a:ext uri="{FF2B5EF4-FFF2-40B4-BE49-F238E27FC236}">
                <a16:creationId xmlns:a16="http://schemas.microsoft.com/office/drawing/2014/main" id="{DEDB2DD6-68D3-47F1-975B-6DE01A81C083}"/>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5C408F4B-19A2-49FE-AAEF-CBF6308C16DD}"/>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54C12E8F-224F-4D8A-BE3F-32980ADC20D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CC36AB6A-3DC1-4AD1-99C0-7A25F892F84C}"/>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Choice(multiple)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507B14AF-52DF-43C3-BD1D-6AB45657EB88}"/>
                </a:ext>
              </a:extLst>
            </p:cNvPr>
            <p:cNvSpPr txBox="1"/>
            <p:nvPr>
              <p:custDataLst>
                <p:tags r:id="rId15"/>
              </p:custDataLst>
            </p:nvPr>
          </p:nvSpPr>
          <p:spPr>
            <a:xfrm>
              <a:off x="3276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022576D-96B2-4CDF-ACFE-0022A9037647}"/>
              </a:ext>
            </a:extLst>
          </p:cNvPr>
          <p:cNvPicPr>
            <a:picLocks/>
          </p:cNvPicPr>
          <p:nvPr>
            <p:custDataLst>
              <p:tags r:id="rId11"/>
            </p:custDataLst>
          </p:nvPr>
        </p:nvPicPr>
        <p:blipFill>
          <a:blip r:embed="rId18" cstate="email">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60003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DEC0634-8579-46E1-8FB0-356C71203ED5}"/>
              </a:ext>
            </a:extLst>
          </p:cNvPr>
          <p:cNvSpPr txBox="1"/>
          <p:nvPr>
            <p:custDataLst>
              <p:tags r:id="rId2"/>
            </p:custDataLst>
          </p:nvPr>
        </p:nvSpPr>
        <p:spPr>
          <a:xfrm>
            <a:off x="324049"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kind of structure is represented in this figure?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936F0CB-1037-440C-983E-38E606C082BD}"/>
              </a:ext>
            </a:extLst>
          </p:cNvPr>
          <p:cNvSpPr txBox="1"/>
          <p:nvPr>
            <p:custDataLst>
              <p:tags r:id="rId3"/>
            </p:custDataLst>
          </p:nvPr>
        </p:nvSpPr>
        <p:spPr>
          <a:xfrm>
            <a:off x="1543249" y="279590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Module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5952B468-B0CC-491D-A293-641C2AE6CEE3}"/>
              </a:ext>
            </a:extLst>
          </p:cNvPr>
          <p:cNvSpPr txBox="1"/>
          <p:nvPr>
            <p:custDataLst>
              <p:tags r:id="rId4"/>
            </p:custDataLst>
          </p:nvPr>
        </p:nvSpPr>
        <p:spPr>
          <a:xfrm>
            <a:off x="1543249" y="365315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Component and connector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382A63C6-EC78-48F9-8F41-3DE5DF07B747}"/>
              </a:ext>
            </a:extLst>
          </p:cNvPr>
          <p:cNvSpPr txBox="1"/>
          <p:nvPr>
            <p:custDataLst>
              <p:tags r:id="rId5"/>
            </p:custDataLst>
          </p:nvPr>
        </p:nvSpPr>
        <p:spPr>
          <a:xfrm>
            <a:off x="1543249" y="451040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Allocation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913B090-CF16-4E78-84C3-BFF277329F14}"/>
              </a:ext>
            </a:extLst>
          </p:cNvPr>
          <p:cNvSpPr>
            <a:spLocks noChangeAspect="1"/>
          </p:cNvSpPr>
          <p:nvPr>
            <p:custDataLst>
              <p:tags r:id="rId6"/>
            </p:custDataLst>
          </p:nvPr>
        </p:nvSpPr>
        <p:spPr>
          <a:xfrm>
            <a:off x="666849" y="284864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C56D12F3-C084-48A4-814E-1C544BFCB104}"/>
              </a:ext>
            </a:extLst>
          </p:cNvPr>
          <p:cNvSpPr>
            <a:spLocks noChangeAspect="1"/>
          </p:cNvSpPr>
          <p:nvPr>
            <p:custDataLst>
              <p:tags r:id="rId7"/>
            </p:custDataLst>
          </p:nvPr>
        </p:nvSpPr>
        <p:spPr>
          <a:xfrm>
            <a:off x="666849" y="371744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37139CC2-627E-4AC6-9FD7-780E74CD4EAC}"/>
              </a:ext>
            </a:extLst>
          </p:cNvPr>
          <p:cNvSpPr>
            <a:spLocks noChangeAspect="1"/>
          </p:cNvSpPr>
          <p:nvPr>
            <p:custDataLst>
              <p:tags r:id="rId8"/>
            </p:custDataLst>
          </p:nvPr>
        </p:nvSpPr>
        <p:spPr>
          <a:xfrm>
            <a:off x="666849" y="4574698"/>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EF0AC91-EBFF-4D82-921E-B674F20D557E}"/>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1" name="内容占位符 5">
            <a:extLst>
              <a:ext uri="{FF2B5EF4-FFF2-40B4-BE49-F238E27FC236}">
                <a16:creationId xmlns:a16="http://schemas.microsoft.com/office/drawing/2014/main" id="{1636A1FD-0B6C-4D5E-8DE4-0A5F86A3D2B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64732" y="2140665"/>
            <a:ext cx="4527268" cy="3398360"/>
          </a:xfrm>
          <a:prstGeom prst="rect">
            <a:avLst/>
          </a:prstGeom>
        </p:spPr>
      </p:pic>
      <p:grpSp>
        <p:nvGrpSpPr>
          <p:cNvPr id="20" name="组合 19">
            <a:extLst>
              <a:ext uri="{FF2B5EF4-FFF2-40B4-BE49-F238E27FC236}">
                <a16:creationId xmlns:a16="http://schemas.microsoft.com/office/drawing/2014/main" id="{DEDB2DD6-68D3-47F1-975B-6DE01A81C083}"/>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5C408F4B-19A2-49FE-AAEF-CBF6308C16DD}"/>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54C12E8F-224F-4D8A-BE3F-32980ADC20D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CC36AB6A-3DC1-4AD1-99C0-7A25F892F84C}"/>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Choice(multiple)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507B14AF-52DF-43C3-BD1D-6AB45657EB88}"/>
                </a:ext>
              </a:extLst>
            </p:cNvPr>
            <p:cNvSpPr txBox="1"/>
            <p:nvPr>
              <p:custDataLst>
                <p:tags r:id="rId15"/>
              </p:custDataLst>
            </p:nvPr>
          </p:nvSpPr>
          <p:spPr>
            <a:xfrm>
              <a:off x="3276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022576D-96B2-4CDF-ACFE-0022A9037647}"/>
              </a:ext>
            </a:extLst>
          </p:cNvPr>
          <p:cNvPicPr>
            <a:picLocks/>
          </p:cNvPicPr>
          <p:nvPr>
            <p:custDataLst>
              <p:tags r:id="rId11"/>
            </p:custDataLst>
          </p:nvPr>
        </p:nvPicPr>
        <p:blipFill>
          <a:blip r:embed="rId18" cstate="email">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19438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38721373-873A-422B-B001-6E80484D5B2A}"/>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6637083" y="2089728"/>
            <a:ext cx="5554917" cy="325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a:extLst>
              <a:ext uri="{FF2B5EF4-FFF2-40B4-BE49-F238E27FC236}">
                <a16:creationId xmlns:a16="http://schemas.microsoft.com/office/drawing/2014/main" id="{ADEC0634-8579-46E1-8FB0-356C71203ED5}"/>
              </a:ext>
            </a:extLst>
          </p:cNvPr>
          <p:cNvSpPr txBox="1"/>
          <p:nvPr>
            <p:custDataLst>
              <p:tags r:id="rId2"/>
            </p:custDataLst>
          </p:nvPr>
        </p:nvSpPr>
        <p:spPr>
          <a:xfrm>
            <a:off x="324049"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kind of structure is represented in this figure?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936F0CB-1037-440C-983E-38E606C082BD}"/>
              </a:ext>
            </a:extLst>
          </p:cNvPr>
          <p:cNvSpPr txBox="1"/>
          <p:nvPr>
            <p:custDataLst>
              <p:tags r:id="rId3"/>
            </p:custDataLst>
          </p:nvPr>
        </p:nvSpPr>
        <p:spPr>
          <a:xfrm>
            <a:off x="1543249" y="279590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Module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5952B468-B0CC-491D-A293-641C2AE6CEE3}"/>
              </a:ext>
            </a:extLst>
          </p:cNvPr>
          <p:cNvSpPr txBox="1"/>
          <p:nvPr>
            <p:custDataLst>
              <p:tags r:id="rId4"/>
            </p:custDataLst>
          </p:nvPr>
        </p:nvSpPr>
        <p:spPr>
          <a:xfrm>
            <a:off x="1543249" y="365315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Component and connector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382A63C6-EC78-48F9-8F41-3DE5DF07B747}"/>
              </a:ext>
            </a:extLst>
          </p:cNvPr>
          <p:cNvSpPr txBox="1"/>
          <p:nvPr>
            <p:custDataLst>
              <p:tags r:id="rId5"/>
            </p:custDataLst>
          </p:nvPr>
        </p:nvSpPr>
        <p:spPr>
          <a:xfrm>
            <a:off x="1543249" y="4510405"/>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Allocation structure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913B090-CF16-4E78-84C3-BFF277329F14}"/>
              </a:ext>
            </a:extLst>
          </p:cNvPr>
          <p:cNvSpPr>
            <a:spLocks noChangeAspect="1"/>
          </p:cNvSpPr>
          <p:nvPr>
            <p:custDataLst>
              <p:tags r:id="rId6"/>
            </p:custDataLst>
          </p:nvPr>
        </p:nvSpPr>
        <p:spPr>
          <a:xfrm>
            <a:off x="666849" y="284864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C56D12F3-C084-48A4-814E-1C544BFCB104}"/>
              </a:ext>
            </a:extLst>
          </p:cNvPr>
          <p:cNvSpPr>
            <a:spLocks noChangeAspect="1"/>
          </p:cNvSpPr>
          <p:nvPr>
            <p:custDataLst>
              <p:tags r:id="rId7"/>
            </p:custDataLst>
          </p:nvPr>
        </p:nvSpPr>
        <p:spPr>
          <a:xfrm>
            <a:off x="666849" y="371744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37139CC2-627E-4AC6-9FD7-780E74CD4EAC}"/>
              </a:ext>
            </a:extLst>
          </p:cNvPr>
          <p:cNvSpPr>
            <a:spLocks noChangeAspect="1"/>
          </p:cNvSpPr>
          <p:nvPr>
            <p:custDataLst>
              <p:tags r:id="rId8"/>
            </p:custDataLst>
          </p:nvPr>
        </p:nvSpPr>
        <p:spPr>
          <a:xfrm>
            <a:off x="666849" y="457469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EF0AC91-EBFF-4D82-921E-B674F20D557E}"/>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DEDB2DD6-68D3-47F1-975B-6DE01A81C083}"/>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5C408F4B-19A2-49FE-AAEF-CBF6308C16DD}"/>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54C12E8F-224F-4D8A-BE3F-32980ADC20D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CC36AB6A-3DC1-4AD1-99C0-7A25F892F84C}"/>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Choice(multiple)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507B14AF-52DF-43C3-BD1D-6AB45657EB88}"/>
                </a:ext>
              </a:extLst>
            </p:cNvPr>
            <p:cNvSpPr txBox="1"/>
            <p:nvPr>
              <p:custDataLst>
                <p:tags r:id="rId15"/>
              </p:custDataLst>
            </p:nvPr>
          </p:nvSpPr>
          <p:spPr>
            <a:xfrm>
              <a:off x="3276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022576D-96B2-4CDF-ACFE-0022A9037647}"/>
              </a:ext>
            </a:extLst>
          </p:cNvPr>
          <p:cNvPicPr>
            <a:picLocks/>
          </p:cNvPicPr>
          <p:nvPr>
            <p:custDataLst>
              <p:tags r:id="rId11"/>
            </p:custDataLst>
          </p:nvPr>
        </p:nvPicPr>
        <p:blipFill>
          <a:blip r:embed="rId18" cstate="email">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33618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3331"/>
            <a:ext cx="10515600" cy="4351338"/>
          </a:xfrm>
        </p:spPr>
        <p:txBody>
          <a:bodyPr>
            <a:normAutofit/>
          </a:bodyPr>
          <a:lstStyle/>
          <a:p>
            <a:r>
              <a:rPr lang="en-GB" sz="3600" dirty="0"/>
              <a:t>We have seen some examples of structures</a:t>
            </a:r>
          </a:p>
          <a:p>
            <a:r>
              <a:rPr lang="en-GB" sz="3600" dirty="0"/>
              <a:t>We will now look at more useful structures from each category</a:t>
            </a:r>
          </a:p>
          <a:p>
            <a:r>
              <a:rPr lang="en-GB" sz="3600" dirty="0"/>
              <a:t>Each of them can provide us with different insights about the system – can help us reason about different aspects of the system</a:t>
            </a:r>
          </a:p>
        </p:txBody>
      </p:sp>
    </p:spTree>
    <p:extLst>
      <p:ext uri="{BB962C8B-B14F-4D97-AF65-F5344CB8AC3E}">
        <p14:creationId xmlns:p14="http://schemas.microsoft.com/office/powerpoint/2010/main" val="3708643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a:t>
            </a:r>
            <a:r>
              <a:rPr lang="en-US" b="1" dirty="0"/>
              <a:t>Module Structures</a:t>
            </a:r>
          </a:p>
        </p:txBody>
      </p:sp>
      <p:sp>
        <p:nvSpPr>
          <p:cNvPr id="3" name="Content Placeholder 2"/>
          <p:cNvSpPr>
            <a:spLocks noGrp="1"/>
          </p:cNvSpPr>
          <p:nvPr>
            <p:ph idx="1"/>
          </p:nvPr>
        </p:nvSpPr>
        <p:spPr>
          <a:xfrm>
            <a:off x="838200" y="1690688"/>
            <a:ext cx="6741918" cy="4351338"/>
          </a:xfrm>
        </p:spPr>
        <p:txBody>
          <a:bodyPr>
            <a:normAutofit fontScale="85000" lnSpcReduction="20000"/>
          </a:bodyPr>
          <a:lstStyle/>
          <a:p>
            <a:pPr marL="0" indent="0">
              <a:buNone/>
            </a:pPr>
            <a:r>
              <a:rPr lang="en-US" b="1" dirty="0"/>
              <a:t>Decomposition structure</a:t>
            </a:r>
          </a:p>
          <a:p>
            <a:r>
              <a:rPr lang="en-US" dirty="0"/>
              <a:t>The units are modules that are related to each other by </a:t>
            </a:r>
            <a:r>
              <a:rPr lang="en-US" dirty="0">
                <a:highlight>
                  <a:srgbClr val="FFFF00"/>
                </a:highlight>
              </a:rPr>
              <a:t>the </a:t>
            </a:r>
            <a:r>
              <a:rPr lang="en-US" i="1" dirty="0">
                <a:highlight>
                  <a:srgbClr val="FFFF00"/>
                </a:highlight>
              </a:rPr>
              <a:t>is-a-submodule-of</a:t>
            </a:r>
            <a:r>
              <a:rPr lang="en-US" dirty="0">
                <a:highlight>
                  <a:srgbClr val="FFFF00"/>
                </a:highlight>
              </a:rPr>
              <a:t> </a:t>
            </a:r>
            <a:r>
              <a:rPr lang="en-US" dirty="0"/>
              <a:t>relation.</a:t>
            </a:r>
          </a:p>
          <a:p>
            <a:r>
              <a:rPr lang="en-US" dirty="0"/>
              <a:t>It shows how modules are decomposed into smaller modules recursively until the modules are small enough to be easily understood.</a:t>
            </a:r>
          </a:p>
          <a:p>
            <a:r>
              <a:rPr lang="en-US" dirty="0"/>
              <a:t>Modules often have products (such as interface specifications, code, test plans, etc.) associated with them.</a:t>
            </a:r>
          </a:p>
          <a:p>
            <a:r>
              <a:rPr lang="en-US" dirty="0">
                <a:solidFill>
                  <a:srgbClr val="FF0000"/>
                </a:solidFill>
              </a:rPr>
              <a:t>What does this structure help us to reason about?</a:t>
            </a:r>
          </a:p>
          <a:p>
            <a:r>
              <a:rPr lang="en-US" altLang="zh-CN" dirty="0"/>
              <a:t>The decomposition structure determines, to a large degree, the system’s</a:t>
            </a:r>
            <a:r>
              <a:rPr lang="en-US" altLang="zh-CN" dirty="0">
                <a:highlight>
                  <a:srgbClr val="FFFF00"/>
                </a:highlight>
              </a:rPr>
              <a:t> modifiability</a:t>
            </a:r>
            <a:r>
              <a:rPr lang="en-US" altLang="zh-CN" dirty="0"/>
              <a:t>, by assuring that likely changes are localized.</a:t>
            </a:r>
          </a:p>
        </p:txBody>
      </p:sp>
      <p:pic>
        <p:nvPicPr>
          <p:cNvPr id="4" name="Picture 1">
            <a:extLst>
              <a:ext uri="{FF2B5EF4-FFF2-40B4-BE49-F238E27FC236}">
                <a16:creationId xmlns:a16="http://schemas.microsoft.com/office/drawing/2014/main" id="{C2A9FF7F-9A1A-CE41-3F01-A8100B2D2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80118" y="2388782"/>
            <a:ext cx="4575105" cy="231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20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a:t>
            </a:r>
            <a:r>
              <a:rPr lang="en-US" b="1" dirty="0"/>
              <a:t>Module Structures</a:t>
            </a:r>
          </a:p>
        </p:txBody>
      </p:sp>
      <p:sp>
        <p:nvSpPr>
          <p:cNvPr id="3" name="Content Placeholder 2"/>
          <p:cNvSpPr>
            <a:spLocks noGrp="1"/>
          </p:cNvSpPr>
          <p:nvPr>
            <p:ph idx="1"/>
          </p:nvPr>
        </p:nvSpPr>
        <p:spPr>
          <a:xfrm>
            <a:off x="838200" y="1825625"/>
            <a:ext cx="7122042" cy="4351338"/>
          </a:xfrm>
        </p:spPr>
        <p:txBody>
          <a:bodyPr>
            <a:normAutofit fontScale="92500" lnSpcReduction="10000"/>
          </a:bodyPr>
          <a:lstStyle/>
          <a:p>
            <a:pPr marL="0" indent="0">
              <a:buNone/>
            </a:pPr>
            <a:r>
              <a:rPr lang="en-US" b="1" dirty="0"/>
              <a:t>Uses structure</a:t>
            </a:r>
          </a:p>
          <a:p>
            <a:r>
              <a:rPr lang="en-US" dirty="0"/>
              <a:t>The units here are also modules, perhaps classes. </a:t>
            </a:r>
          </a:p>
          <a:p>
            <a:r>
              <a:rPr lang="en-US" dirty="0"/>
              <a:t>The units are related by the </a:t>
            </a:r>
            <a:r>
              <a:rPr lang="en-US" i="1" dirty="0">
                <a:solidFill>
                  <a:srgbClr val="C00000"/>
                </a:solidFill>
                <a:highlight>
                  <a:srgbClr val="FFFF00"/>
                </a:highlight>
              </a:rPr>
              <a:t>uses</a:t>
            </a:r>
            <a:r>
              <a:rPr lang="en-US" dirty="0">
                <a:highlight>
                  <a:srgbClr val="FFFF00"/>
                </a:highlight>
              </a:rPr>
              <a:t> relation</a:t>
            </a:r>
            <a:r>
              <a:rPr lang="en-US" dirty="0"/>
              <a:t>, a specialized form of </a:t>
            </a:r>
            <a:r>
              <a:rPr lang="en-US" dirty="0">
                <a:highlight>
                  <a:srgbClr val="FFFF00"/>
                </a:highlight>
              </a:rPr>
              <a:t>dependency</a:t>
            </a:r>
            <a:r>
              <a:rPr lang="en-US" dirty="0"/>
              <a:t>.</a:t>
            </a:r>
          </a:p>
          <a:p>
            <a:r>
              <a:rPr lang="en-US" dirty="0"/>
              <a:t>A unit of software </a:t>
            </a:r>
            <a:r>
              <a:rPr lang="en-US" i="1" dirty="0">
                <a:solidFill>
                  <a:srgbClr val="C00000"/>
                </a:solidFill>
              </a:rPr>
              <a:t>uses</a:t>
            </a:r>
            <a:r>
              <a:rPr lang="en-US" dirty="0"/>
              <a:t> another if the correctness of the first requires the presence of a correctly functioning version (as opposed to a stub) of the second.</a:t>
            </a:r>
          </a:p>
          <a:p>
            <a:r>
              <a:rPr lang="en-US" dirty="0">
                <a:solidFill>
                  <a:srgbClr val="FF0000"/>
                </a:solidFill>
              </a:rPr>
              <a:t>What does this structure help us to reason about?</a:t>
            </a:r>
          </a:p>
          <a:p>
            <a:r>
              <a:rPr lang="en-US" altLang="zh-CN" dirty="0"/>
              <a:t>The ability to easily create a subset of a system allows for </a:t>
            </a:r>
            <a:r>
              <a:rPr lang="en-US" altLang="zh-CN" dirty="0">
                <a:highlight>
                  <a:srgbClr val="FFFF00"/>
                </a:highlight>
              </a:rPr>
              <a:t>incremental development.</a:t>
            </a:r>
          </a:p>
        </p:txBody>
      </p:sp>
      <p:pic>
        <p:nvPicPr>
          <p:cNvPr id="4" name="Picture 4">
            <a:extLst>
              <a:ext uri="{FF2B5EF4-FFF2-40B4-BE49-F238E27FC236}">
                <a16:creationId xmlns:a16="http://schemas.microsoft.com/office/drawing/2014/main" id="{44D84908-B090-34CC-E9D5-16FC906F3F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8993" y="158622"/>
            <a:ext cx="4163007" cy="654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682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a:t>
            </a:r>
            <a:r>
              <a:rPr lang="en-US" b="1" dirty="0"/>
              <a:t>Module Structures</a:t>
            </a:r>
          </a:p>
        </p:txBody>
      </p:sp>
      <p:sp>
        <p:nvSpPr>
          <p:cNvPr id="3" name="Content Placeholder 2"/>
          <p:cNvSpPr>
            <a:spLocks noGrp="1"/>
          </p:cNvSpPr>
          <p:nvPr>
            <p:ph idx="1"/>
          </p:nvPr>
        </p:nvSpPr>
        <p:spPr>
          <a:xfrm>
            <a:off x="838199" y="1825625"/>
            <a:ext cx="6030434" cy="4351338"/>
          </a:xfrm>
        </p:spPr>
        <p:txBody>
          <a:bodyPr>
            <a:normAutofit fontScale="77500" lnSpcReduction="20000"/>
          </a:bodyPr>
          <a:lstStyle/>
          <a:p>
            <a:pPr marL="0" indent="0">
              <a:buNone/>
            </a:pPr>
            <a:r>
              <a:rPr lang="pl-PL" b="1" dirty="0" err="1"/>
              <a:t>Layer</a:t>
            </a:r>
            <a:r>
              <a:rPr lang="pl-PL" b="1" dirty="0"/>
              <a:t> </a:t>
            </a:r>
            <a:r>
              <a:rPr lang="pl-PL" b="1" dirty="0" err="1"/>
              <a:t>structure</a:t>
            </a:r>
            <a:endParaRPr lang="pl-PL" b="1" dirty="0"/>
          </a:p>
          <a:p>
            <a:r>
              <a:rPr lang="pl-PL" dirty="0"/>
              <a:t>The modules in this structure are called </a:t>
            </a:r>
            <a:r>
              <a:rPr lang="pl-PL" i="1" dirty="0"/>
              <a:t>layers</a:t>
            </a:r>
            <a:r>
              <a:rPr lang="pl-PL" dirty="0"/>
              <a:t>.</a:t>
            </a:r>
          </a:p>
          <a:p>
            <a:r>
              <a:rPr lang="pl-PL" dirty="0"/>
              <a:t>A layer is an abstract “virtual machine” that provides a cohesive set of services through a managed interface.</a:t>
            </a:r>
          </a:p>
          <a:p>
            <a:r>
              <a:rPr lang="pl-PL" dirty="0" err="1"/>
              <a:t>Layers</a:t>
            </a:r>
            <a:r>
              <a:rPr lang="pl-PL" dirty="0"/>
              <a:t> </a:t>
            </a:r>
            <a:r>
              <a:rPr lang="pl-PL" dirty="0" err="1"/>
              <a:t>are</a:t>
            </a:r>
            <a:r>
              <a:rPr lang="pl-PL" dirty="0"/>
              <a:t> </a:t>
            </a:r>
            <a:r>
              <a:rPr lang="pl-PL" i="1" dirty="0" err="1"/>
              <a:t>allowed</a:t>
            </a:r>
            <a:r>
              <a:rPr lang="pl-PL" i="1" dirty="0"/>
              <a:t> to </a:t>
            </a:r>
            <a:r>
              <a:rPr lang="pl-PL" i="1" dirty="0" err="1"/>
              <a:t>use</a:t>
            </a:r>
            <a:r>
              <a:rPr lang="pl-PL" i="1" dirty="0"/>
              <a:t> </a:t>
            </a:r>
            <a:r>
              <a:rPr lang="pl-PL" dirty="0" err="1"/>
              <a:t>other</a:t>
            </a:r>
            <a:r>
              <a:rPr lang="pl-PL" dirty="0"/>
              <a:t> </a:t>
            </a:r>
            <a:r>
              <a:rPr lang="pl-PL" dirty="0" err="1"/>
              <a:t>layers</a:t>
            </a:r>
            <a:r>
              <a:rPr lang="pl-PL" dirty="0"/>
              <a:t> in a </a:t>
            </a:r>
            <a:r>
              <a:rPr lang="pl-PL" dirty="0" err="1"/>
              <a:t>strictly</a:t>
            </a:r>
            <a:r>
              <a:rPr lang="pl-PL" dirty="0"/>
              <a:t> </a:t>
            </a:r>
            <a:r>
              <a:rPr lang="pl-PL" dirty="0" err="1"/>
              <a:t>managed</a:t>
            </a:r>
            <a:r>
              <a:rPr lang="pl-PL" dirty="0"/>
              <a:t> </a:t>
            </a:r>
            <a:r>
              <a:rPr lang="pl-PL" dirty="0" err="1"/>
              <a:t>fashion</a:t>
            </a:r>
            <a:r>
              <a:rPr lang="pl-PL" dirty="0"/>
              <a:t>.</a:t>
            </a:r>
          </a:p>
          <a:p>
            <a:pPr lvl="1"/>
            <a:r>
              <a:rPr lang="pl-PL" dirty="0"/>
              <a:t>In strictly layered systems, a layer is only allowed to use a single other layer.</a:t>
            </a:r>
          </a:p>
          <a:p>
            <a:r>
              <a:rPr lang="en-US" dirty="0">
                <a:solidFill>
                  <a:srgbClr val="FF0000"/>
                </a:solidFill>
              </a:rPr>
              <a:t>What does this structure help us to reason about?</a:t>
            </a:r>
          </a:p>
          <a:p>
            <a:r>
              <a:rPr lang="pl-PL" altLang="zh-CN" dirty="0"/>
              <a:t>This structure imbues a system with </a:t>
            </a:r>
            <a:r>
              <a:rPr lang="pl-PL" altLang="zh-CN" dirty="0">
                <a:highlight>
                  <a:srgbClr val="FFFF00"/>
                </a:highlight>
              </a:rPr>
              <a:t>portability</a:t>
            </a:r>
            <a:r>
              <a:rPr lang="pl-PL" altLang="zh-CN" dirty="0"/>
              <a:t>, the ability to change the underlying computing platform.</a:t>
            </a:r>
          </a:p>
        </p:txBody>
      </p:sp>
      <p:pic>
        <p:nvPicPr>
          <p:cNvPr id="4" name="Content Placeholder 6" descr="A picture containing monitor, sky, clock&#10;&#10;Description generated with very high confidence">
            <a:extLst>
              <a:ext uri="{FF2B5EF4-FFF2-40B4-BE49-F238E27FC236}">
                <a16:creationId xmlns:a16="http://schemas.microsoft.com/office/drawing/2014/main" id="{57DA2479-D229-DF73-1E76-3C38ACF4944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8633" y="1963478"/>
            <a:ext cx="4994566" cy="3586561"/>
          </a:xfrm>
          <a:prstGeom prst="rect">
            <a:avLst/>
          </a:prstGeom>
        </p:spPr>
      </p:pic>
    </p:spTree>
    <p:extLst>
      <p:ext uri="{BB962C8B-B14F-4D97-AF65-F5344CB8AC3E}">
        <p14:creationId xmlns:p14="http://schemas.microsoft.com/office/powerpoint/2010/main" val="397780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a:t>
            </a:r>
            <a:r>
              <a:rPr lang="en-US" b="1" dirty="0"/>
              <a:t>Module Structures</a:t>
            </a:r>
          </a:p>
        </p:txBody>
      </p:sp>
      <p:sp>
        <p:nvSpPr>
          <p:cNvPr id="3" name="Content Placeholder 2"/>
          <p:cNvSpPr>
            <a:spLocks noGrp="1"/>
          </p:cNvSpPr>
          <p:nvPr>
            <p:ph idx="1"/>
          </p:nvPr>
        </p:nvSpPr>
        <p:spPr/>
        <p:txBody>
          <a:bodyPr>
            <a:normAutofit/>
          </a:bodyPr>
          <a:lstStyle/>
          <a:p>
            <a:pPr marL="0" indent="0">
              <a:buNone/>
            </a:pPr>
            <a:r>
              <a:rPr lang="pl-PL" b="1" dirty="0"/>
              <a:t>Class (</a:t>
            </a:r>
            <a:r>
              <a:rPr lang="pl-PL" b="1" dirty="0" err="1"/>
              <a:t>or</a:t>
            </a:r>
            <a:r>
              <a:rPr lang="pl-PL" b="1" dirty="0"/>
              <a:t> </a:t>
            </a:r>
            <a:r>
              <a:rPr lang="pl-PL" b="1" dirty="0" err="1"/>
              <a:t>generalization</a:t>
            </a:r>
            <a:r>
              <a:rPr lang="pl-PL" b="1" dirty="0"/>
              <a:t>) </a:t>
            </a:r>
            <a:r>
              <a:rPr lang="pl-PL" b="1" dirty="0" err="1"/>
              <a:t>structure</a:t>
            </a:r>
            <a:endParaRPr lang="pl-PL" b="1" dirty="0"/>
          </a:p>
          <a:p>
            <a:r>
              <a:rPr lang="pl-PL" dirty="0"/>
              <a:t>The module </a:t>
            </a:r>
            <a:r>
              <a:rPr lang="pl-PL" dirty="0" err="1"/>
              <a:t>units</a:t>
            </a:r>
            <a:r>
              <a:rPr lang="pl-PL" dirty="0"/>
              <a:t> in </a:t>
            </a:r>
            <a:r>
              <a:rPr lang="pl-PL" dirty="0" err="1"/>
              <a:t>this</a:t>
            </a:r>
            <a:r>
              <a:rPr lang="pl-PL" dirty="0"/>
              <a:t> </a:t>
            </a:r>
            <a:r>
              <a:rPr lang="pl-PL" dirty="0" err="1"/>
              <a:t>structure</a:t>
            </a:r>
            <a:r>
              <a:rPr lang="pl-PL" dirty="0"/>
              <a:t> </a:t>
            </a:r>
            <a:r>
              <a:rPr lang="pl-PL" dirty="0" err="1"/>
              <a:t>are</a:t>
            </a:r>
            <a:r>
              <a:rPr lang="pl-PL" dirty="0"/>
              <a:t> </a:t>
            </a:r>
            <a:r>
              <a:rPr lang="pl-PL" dirty="0" err="1"/>
              <a:t>called</a:t>
            </a:r>
            <a:r>
              <a:rPr lang="pl-PL" dirty="0"/>
              <a:t> </a:t>
            </a:r>
            <a:r>
              <a:rPr lang="pl-PL" i="1" dirty="0" err="1"/>
              <a:t>classes</a:t>
            </a:r>
            <a:r>
              <a:rPr lang="pl-PL" dirty="0"/>
              <a:t>.</a:t>
            </a:r>
          </a:p>
          <a:p>
            <a:r>
              <a:rPr lang="pl-PL" dirty="0"/>
              <a:t>The relation is </a:t>
            </a:r>
            <a:r>
              <a:rPr lang="pl-PL" i="1" dirty="0"/>
              <a:t>inherits from </a:t>
            </a:r>
            <a:r>
              <a:rPr lang="pl-PL" dirty="0"/>
              <a:t>or </a:t>
            </a:r>
            <a:r>
              <a:rPr lang="pl-PL" i="1" dirty="0"/>
              <a:t>is an instance of</a:t>
            </a:r>
            <a:r>
              <a:rPr lang="pl-PL" dirty="0"/>
              <a:t>.</a:t>
            </a:r>
            <a:endParaRPr lang="en-US" dirty="0"/>
          </a:p>
          <a:p>
            <a:r>
              <a:rPr lang="en-US" altLang="zh-CN" b="1" i="1" dirty="0"/>
              <a:t>Inheritance</a:t>
            </a:r>
            <a:r>
              <a:rPr lang="en-US" altLang="zh-CN" dirty="0"/>
              <a:t> is a mechanism for </a:t>
            </a:r>
            <a:r>
              <a:rPr lang="en-US" altLang="zh-CN" dirty="0">
                <a:hlinkClick r:id="rId3" tooltip="Code reuse"/>
              </a:rPr>
              <a:t>code reuse</a:t>
            </a:r>
            <a:r>
              <a:rPr lang="en-US" altLang="zh-CN" dirty="0"/>
              <a:t> and to allow independent extensions of the original software</a:t>
            </a:r>
            <a:endParaRPr lang="en-US" dirty="0"/>
          </a:p>
          <a:p>
            <a:r>
              <a:rPr lang="en-US" dirty="0">
                <a:solidFill>
                  <a:srgbClr val="FF0000"/>
                </a:solidFill>
              </a:rPr>
              <a:t>What does this structure help us to reason about?</a:t>
            </a:r>
          </a:p>
          <a:p>
            <a:r>
              <a:rPr lang="pl-PL" altLang="zh-CN" dirty="0"/>
              <a:t>The class structure allows one to reason about reuse and the incremental addition of functionality.</a:t>
            </a:r>
          </a:p>
        </p:txBody>
      </p:sp>
    </p:spTree>
    <p:extLst>
      <p:ext uri="{BB962C8B-B14F-4D97-AF65-F5344CB8AC3E}">
        <p14:creationId xmlns:p14="http://schemas.microsoft.com/office/powerpoint/2010/main" val="2251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a:t>
            </a:r>
            <a:r>
              <a:rPr lang="en-US" b="1" dirty="0"/>
              <a:t>C&amp;C Structures</a:t>
            </a:r>
          </a:p>
        </p:txBody>
      </p:sp>
      <p:sp>
        <p:nvSpPr>
          <p:cNvPr id="3" name="Content Placeholder 2"/>
          <p:cNvSpPr>
            <a:spLocks noGrp="1"/>
          </p:cNvSpPr>
          <p:nvPr>
            <p:ph idx="1"/>
          </p:nvPr>
        </p:nvSpPr>
        <p:spPr/>
        <p:txBody>
          <a:bodyPr>
            <a:normAutofit/>
          </a:bodyPr>
          <a:lstStyle/>
          <a:p>
            <a:r>
              <a:rPr lang="en-US" dirty="0"/>
              <a:t>Service structure</a:t>
            </a:r>
          </a:p>
          <a:p>
            <a:pPr lvl="1"/>
            <a:r>
              <a:rPr lang="en-US" dirty="0"/>
              <a:t>The units are services that interoperate with each other by service coordination mechanisms such as SOAP</a:t>
            </a:r>
          </a:p>
          <a:p>
            <a:pPr lvl="1"/>
            <a:r>
              <a:rPr lang="en-US" dirty="0"/>
              <a:t>The service structure helps to engineer a system composed of components that may have been developed </a:t>
            </a:r>
            <a:r>
              <a:rPr lang="en-US" dirty="0">
                <a:solidFill>
                  <a:srgbClr val="C00000"/>
                </a:solidFill>
              </a:rPr>
              <a:t>anonymously and independently </a:t>
            </a:r>
            <a:r>
              <a:rPr lang="en-US" dirty="0"/>
              <a:t>of each other.</a:t>
            </a:r>
          </a:p>
        </p:txBody>
      </p:sp>
    </p:spTree>
    <p:extLst>
      <p:ext uri="{BB962C8B-B14F-4D97-AF65-F5344CB8AC3E}">
        <p14:creationId xmlns:p14="http://schemas.microsoft.com/office/powerpoint/2010/main" val="204412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a:t>
            </a:r>
            <a:r>
              <a:rPr lang="en-US" b="1" dirty="0"/>
              <a:t>C&amp;C Structures</a:t>
            </a:r>
          </a:p>
        </p:txBody>
      </p:sp>
      <p:sp>
        <p:nvSpPr>
          <p:cNvPr id="3" name="Content Placeholder 2"/>
          <p:cNvSpPr>
            <a:spLocks noGrp="1"/>
          </p:cNvSpPr>
          <p:nvPr>
            <p:ph idx="1"/>
          </p:nvPr>
        </p:nvSpPr>
        <p:spPr>
          <a:xfrm>
            <a:off x="838200" y="1825625"/>
            <a:ext cx="5966637" cy="4351338"/>
          </a:xfrm>
        </p:spPr>
        <p:txBody>
          <a:bodyPr>
            <a:normAutofit/>
          </a:bodyPr>
          <a:lstStyle/>
          <a:p>
            <a:r>
              <a:rPr lang="en-US" dirty="0"/>
              <a:t>Concurrency structure</a:t>
            </a:r>
          </a:p>
          <a:p>
            <a:pPr lvl="1"/>
            <a:r>
              <a:rPr lang="en-US" sz="2800" dirty="0"/>
              <a:t>This structure helps determine opportunities for parallelism and the locations where </a:t>
            </a:r>
            <a:r>
              <a:rPr lang="en-US" sz="2800" dirty="0">
                <a:highlight>
                  <a:srgbClr val="FFFF00"/>
                </a:highlight>
              </a:rPr>
              <a:t>resource contention </a:t>
            </a:r>
            <a:r>
              <a:rPr lang="en-US" sz="2800" dirty="0"/>
              <a:t>may occur.</a:t>
            </a:r>
          </a:p>
          <a:p>
            <a:pPr lvl="1"/>
            <a:r>
              <a:rPr lang="en-US" sz="2800" dirty="0"/>
              <a:t>The </a:t>
            </a:r>
            <a:r>
              <a:rPr lang="en-US" sz="2800" dirty="0">
                <a:highlight>
                  <a:srgbClr val="FFFF00"/>
                </a:highlight>
              </a:rPr>
              <a:t>units</a:t>
            </a:r>
            <a:r>
              <a:rPr lang="en-US" sz="2800" dirty="0"/>
              <a:t> are components</a:t>
            </a:r>
          </a:p>
          <a:p>
            <a:pPr lvl="1"/>
            <a:r>
              <a:rPr lang="en-US" sz="2800" dirty="0"/>
              <a:t>The connectors are their </a:t>
            </a:r>
            <a:r>
              <a:rPr lang="en-US" sz="2800" dirty="0">
                <a:highlight>
                  <a:srgbClr val="FFFF00"/>
                </a:highlight>
              </a:rPr>
              <a:t>communication mechanisms</a:t>
            </a:r>
            <a:r>
              <a:rPr lang="en-US" sz="2800" dirty="0"/>
              <a:t>.</a:t>
            </a:r>
          </a:p>
          <a:p>
            <a:pPr lvl="1"/>
            <a:r>
              <a:rPr lang="en-US" sz="2800" dirty="0"/>
              <a:t>The components are arranged into </a:t>
            </a:r>
            <a:r>
              <a:rPr lang="en-US" sz="2800" dirty="0">
                <a:highlight>
                  <a:srgbClr val="FFFF00"/>
                </a:highlight>
              </a:rPr>
              <a:t>logical threads</a:t>
            </a:r>
            <a:r>
              <a:rPr lang="en-US" sz="2800" dirty="0"/>
              <a:t>.</a:t>
            </a:r>
          </a:p>
        </p:txBody>
      </p:sp>
      <p:pic>
        <p:nvPicPr>
          <p:cNvPr id="4" name="内容占位符 5">
            <a:extLst>
              <a:ext uri="{FF2B5EF4-FFF2-40B4-BE49-F238E27FC236}">
                <a16:creationId xmlns:a16="http://schemas.microsoft.com/office/drawing/2014/main" id="{690535B3-5DE3-50A9-7DA9-9E946F61D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165" y="1825625"/>
            <a:ext cx="4957035" cy="3720961"/>
          </a:xfrm>
          <a:prstGeom prst="rect">
            <a:avLst/>
          </a:prstGeom>
        </p:spPr>
      </p:pic>
    </p:spTree>
    <p:extLst>
      <p:ext uri="{BB962C8B-B14F-4D97-AF65-F5344CB8AC3E}">
        <p14:creationId xmlns:p14="http://schemas.microsoft.com/office/powerpoint/2010/main" val="131557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Stakeholder</a:t>
            </a:r>
          </a:p>
        </p:txBody>
      </p:sp>
      <p:sp>
        <p:nvSpPr>
          <p:cNvPr id="3" name="Content Placeholder 2"/>
          <p:cNvSpPr>
            <a:spLocks noGrp="1"/>
          </p:cNvSpPr>
          <p:nvPr>
            <p:ph idx="1"/>
          </p:nvPr>
        </p:nvSpPr>
        <p:spPr/>
        <p:txBody>
          <a:bodyPr/>
          <a:lstStyle/>
          <a:p>
            <a:r>
              <a:rPr lang="en-GB" dirty="0"/>
              <a:t>Earlier, we already gave some examples of stakeholders,</a:t>
            </a:r>
          </a:p>
          <a:p>
            <a:r>
              <a:rPr lang="en-GB" dirty="0"/>
              <a:t>Today let’s have a look how the ISO/IEC/IEEE 42010:2022 standard defines stakeholders</a:t>
            </a:r>
            <a:r>
              <a:rPr lang="en-US" dirty="0"/>
              <a:t>.</a:t>
            </a:r>
            <a:endParaRPr lang="en-GB" dirty="0"/>
          </a:p>
          <a:p>
            <a:endParaRPr lang="en-GB" dirty="0"/>
          </a:p>
          <a:p>
            <a:endParaRPr lang="en-GB" dirty="0"/>
          </a:p>
          <a:p>
            <a:endParaRPr lang="en-GB" dirty="0"/>
          </a:p>
          <a:p>
            <a:endParaRPr lang="en-GB" dirty="0"/>
          </a:p>
          <a:p>
            <a:r>
              <a:rPr lang="en-GB" altLang="zh-CN" dirty="0"/>
              <a:t>To fully understand this definition, we need to read other definitions in this standard</a:t>
            </a:r>
            <a:r>
              <a:rPr lang="zh-CN" altLang="en-US" dirty="0"/>
              <a:t> </a:t>
            </a:r>
            <a:r>
              <a:rPr lang="en-US" altLang="zh-CN" dirty="0"/>
              <a:t>(etc.)</a:t>
            </a:r>
            <a:endParaRPr lang="en-GB" altLang="zh-CN" dirty="0"/>
          </a:p>
          <a:p>
            <a:endParaRPr lang="en-GB" dirty="0"/>
          </a:p>
        </p:txBody>
      </p:sp>
      <p:pic>
        <p:nvPicPr>
          <p:cNvPr id="4" name="Picture 2">
            <a:extLst>
              <a:ext uri="{FF2B5EF4-FFF2-40B4-BE49-F238E27FC236}">
                <a16:creationId xmlns:a16="http://schemas.microsoft.com/office/drawing/2014/main" id="{8B08DDF1-1627-409F-7F8F-ABA0602982CE}"/>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3258733"/>
            <a:ext cx="10176960" cy="1736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072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Useful </a:t>
            </a:r>
            <a:r>
              <a:rPr lang="en-US" b="1" dirty="0"/>
              <a:t>Allocation Structures</a:t>
            </a:r>
          </a:p>
        </p:txBody>
      </p:sp>
      <p:sp>
        <p:nvSpPr>
          <p:cNvPr id="3" name="Content Placeholder 2"/>
          <p:cNvSpPr>
            <a:spLocks noGrp="1"/>
          </p:cNvSpPr>
          <p:nvPr>
            <p:ph idx="1"/>
          </p:nvPr>
        </p:nvSpPr>
        <p:spPr/>
        <p:txBody>
          <a:bodyPr>
            <a:normAutofit fontScale="92500"/>
          </a:bodyPr>
          <a:lstStyle/>
          <a:p>
            <a:pPr marL="0" indent="0">
              <a:buNone/>
            </a:pPr>
            <a:r>
              <a:rPr lang="en-US" b="1" dirty="0"/>
              <a:t>Deployment structure</a:t>
            </a:r>
          </a:p>
          <a:p>
            <a:r>
              <a:rPr lang="en-US" dirty="0"/>
              <a:t>The deployment structure shows how software is assigned to hardware processing and communication elements.</a:t>
            </a:r>
          </a:p>
          <a:p>
            <a:r>
              <a:rPr lang="en-US" dirty="0"/>
              <a:t>The elements are software elements (usually a process from a C&amp;C view), hardware entities (processors), and communication pathways.</a:t>
            </a:r>
          </a:p>
          <a:p>
            <a:r>
              <a:rPr lang="en-US" dirty="0"/>
              <a:t>Relations are </a:t>
            </a:r>
            <a:r>
              <a:rPr lang="en-US" b="1" dirty="0">
                <a:solidFill>
                  <a:schemeClr val="tx2"/>
                </a:solidFill>
              </a:rPr>
              <a:t>allocated-to</a:t>
            </a:r>
            <a:r>
              <a:rPr lang="en-US" dirty="0"/>
              <a:t>, showing on which physical units the software elements reside, and migrates-to if the allocation is dynamic.</a:t>
            </a:r>
          </a:p>
          <a:p>
            <a:r>
              <a:rPr lang="en-US" dirty="0">
                <a:solidFill>
                  <a:srgbClr val="FF0000"/>
                </a:solidFill>
              </a:rPr>
              <a:t>This structure can be used to reason about performance, data integrity, security, and availability.</a:t>
            </a:r>
          </a:p>
          <a:p>
            <a:r>
              <a:rPr lang="en-US" dirty="0"/>
              <a:t>It is of particular interest in distributed and parallel systems.</a:t>
            </a:r>
          </a:p>
        </p:txBody>
      </p:sp>
    </p:spTree>
    <p:extLst>
      <p:ext uri="{BB962C8B-B14F-4D97-AF65-F5344CB8AC3E}">
        <p14:creationId xmlns:p14="http://schemas.microsoft.com/office/powerpoint/2010/main" val="35439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EFC0D-1C53-4A1A-A819-B2FBE991F3CF}"/>
              </a:ext>
            </a:extLst>
          </p:cNvPr>
          <p:cNvSpPr>
            <a:spLocks noGrp="1"/>
          </p:cNvSpPr>
          <p:nvPr>
            <p:ph type="title"/>
          </p:nvPr>
        </p:nvSpPr>
        <p:spPr/>
        <p:txBody>
          <a:bodyPr/>
          <a:lstStyle/>
          <a:p>
            <a:r>
              <a:rPr lang="en-US" altLang="zh-CN" dirty="0"/>
              <a:t>Task allocation in mobile cloud</a:t>
            </a:r>
            <a:endParaRPr lang="zh-CN" altLang="en-US" dirty="0"/>
          </a:p>
        </p:txBody>
      </p:sp>
      <p:pic>
        <p:nvPicPr>
          <p:cNvPr id="5" name="Picture 20">
            <a:extLst>
              <a:ext uri="{FF2B5EF4-FFF2-40B4-BE49-F238E27FC236}">
                <a16:creationId xmlns:a16="http://schemas.microsoft.com/office/drawing/2014/main" id="{6F51E807-46AB-401B-86E4-7E3E82C3B04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43872" y="2204865"/>
            <a:ext cx="5664578" cy="39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E46CC93B-C5BD-4B0B-9A64-5CCE37CF767B}"/>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59497" y="1812036"/>
            <a:ext cx="2887357"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箭头: 右 11">
            <a:extLst>
              <a:ext uri="{FF2B5EF4-FFF2-40B4-BE49-F238E27FC236}">
                <a16:creationId xmlns:a16="http://schemas.microsoft.com/office/drawing/2014/main" id="{7D9F2680-ABAA-4D28-A07D-457CB263266A}"/>
              </a:ext>
            </a:extLst>
          </p:cNvPr>
          <p:cNvSpPr/>
          <p:nvPr/>
        </p:nvSpPr>
        <p:spPr>
          <a:xfrm>
            <a:off x="4367808" y="3943065"/>
            <a:ext cx="5760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4759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Useful </a:t>
            </a:r>
            <a:r>
              <a:rPr lang="en-US" b="1" dirty="0"/>
              <a:t>Allocation Structures</a:t>
            </a:r>
          </a:p>
        </p:txBody>
      </p:sp>
      <p:sp>
        <p:nvSpPr>
          <p:cNvPr id="3" name="Content Placeholder 2"/>
          <p:cNvSpPr>
            <a:spLocks noGrp="1"/>
          </p:cNvSpPr>
          <p:nvPr>
            <p:ph idx="1"/>
          </p:nvPr>
        </p:nvSpPr>
        <p:spPr>
          <a:xfrm>
            <a:off x="838200" y="1825625"/>
            <a:ext cx="5512981" cy="4351338"/>
          </a:xfrm>
        </p:spPr>
        <p:txBody>
          <a:bodyPr>
            <a:normAutofit/>
          </a:bodyPr>
          <a:lstStyle/>
          <a:p>
            <a:pPr marL="0" indent="0">
              <a:buNone/>
            </a:pPr>
            <a:r>
              <a:rPr lang="en-US" b="1" dirty="0"/>
              <a:t>Implementation structure </a:t>
            </a:r>
          </a:p>
          <a:p>
            <a:r>
              <a:rPr lang="en-US" dirty="0"/>
              <a:t>This structure shows how software elements (usually modules) are mapped to </a:t>
            </a:r>
            <a:r>
              <a:rPr lang="en-US" dirty="0">
                <a:solidFill>
                  <a:srgbClr val="C00000"/>
                </a:solidFill>
              </a:rPr>
              <a:t>the file structure(s)</a:t>
            </a:r>
            <a:r>
              <a:rPr lang="en-US" dirty="0"/>
              <a:t> in the system’s development, integration, or configuration control environments.</a:t>
            </a:r>
          </a:p>
        </p:txBody>
      </p:sp>
      <p:pic>
        <p:nvPicPr>
          <p:cNvPr id="4" name="Picture 3">
            <a:extLst>
              <a:ext uri="{FF2B5EF4-FFF2-40B4-BE49-F238E27FC236}">
                <a16:creationId xmlns:a16="http://schemas.microsoft.com/office/drawing/2014/main" id="{92BF4AD6-AD28-AB03-2CAD-C1BB434EEE5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99759" y="1825625"/>
            <a:ext cx="5892964" cy="34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2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Useful </a:t>
            </a:r>
            <a:r>
              <a:rPr lang="en-US" b="1" dirty="0"/>
              <a:t>Allocation Structures</a:t>
            </a:r>
          </a:p>
        </p:txBody>
      </p:sp>
      <p:sp>
        <p:nvSpPr>
          <p:cNvPr id="3" name="Content Placeholder 2"/>
          <p:cNvSpPr>
            <a:spLocks noGrp="1"/>
          </p:cNvSpPr>
          <p:nvPr>
            <p:ph idx="1"/>
          </p:nvPr>
        </p:nvSpPr>
        <p:spPr/>
        <p:txBody>
          <a:bodyPr>
            <a:normAutofit/>
          </a:bodyPr>
          <a:lstStyle/>
          <a:p>
            <a:pPr marL="0" indent="0">
              <a:buNone/>
            </a:pPr>
            <a:r>
              <a:rPr lang="en-US" b="1" dirty="0"/>
              <a:t>Work assignment structure</a:t>
            </a:r>
          </a:p>
          <a:p>
            <a:r>
              <a:rPr lang="en-US" dirty="0"/>
              <a:t>This structure assigns responsibility for implementing and integrating the modules to the </a:t>
            </a:r>
            <a:r>
              <a:rPr lang="en-US" dirty="0">
                <a:solidFill>
                  <a:srgbClr val="C00000"/>
                </a:solidFill>
              </a:rPr>
              <a:t>teams</a:t>
            </a:r>
            <a:r>
              <a:rPr lang="en-US" dirty="0"/>
              <a:t> who will carry it out.</a:t>
            </a:r>
          </a:p>
        </p:txBody>
      </p:sp>
    </p:spTree>
    <p:extLst>
      <p:ext uri="{BB962C8B-B14F-4D97-AF65-F5344CB8AC3E}">
        <p14:creationId xmlns:p14="http://schemas.microsoft.com/office/powerpoint/2010/main" val="1588001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can be reasoned from structures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45" y="1690688"/>
            <a:ext cx="11968110" cy="438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878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Relating Structures to Each Other</a:t>
            </a:r>
          </a:p>
        </p:txBody>
      </p:sp>
      <p:sp>
        <p:nvSpPr>
          <p:cNvPr id="3" name="Content Placeholder 2"/>
          <p:cNvSpPr>
            <a:spLocks noGrp="1"/>
          </p:cNvSpPr>
          <p:nvPr>
            <p:ph idx="1"/>
          </p:nvPr>
        </p:nvSpPr>
        <p:spPr/>
        <p:txBody>
          <a:bodyPr>
            <a:normAutofit/>
          </a:bodyPr>
          <a:lstStyle/>
          <a:p>
            <a:r>
              <a:rPr lang="en-US" dirty="0"/>
              <a:t>Elements of one structure will be related to elements of other structures, and we need to reason about these relations.</a:t>
            </a:r>
          </a:p>
          <a:p>
            <a:pPr lvl="1"/>
            <a:r>
              <a:rPr lang="en-US" dirty="0"/>
              <a:t>A module in a decomposition structure may be manifested as one, part of one, or several components in one of the component-and-connector structures.</a:t>
            </a:r>
          </a:p>
          <a:p>
            <a:r>
              <a:rPr lang="en-US" dirty="0"/>
              <a:t>In general, mappings between structures are many to many.</a:t>
            </a:r>
          </a:p>
        </p:txBody>
      </p:sp>
    </p:spTree>
    <p:extLst>
      <p:ext uri="{BB962C8B-B14F-4D97-AF65-F5344CB8AC3E}">
        <p14:creationId xmlns:p14="http://schemas.microsoft.com/office/powerpoint/2010/main" val="949863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Modules vs. Components</a:t>
            </a:r>
          </a:p>
        </p:txBody>
      </p:sp>
      <p:pic>
        <p:nvPicPr>
          <p:cNvPr id="5" name="Picture 4" descr="fig 1 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1340768"/>
            <a:ext cx="8343900" cy="4902200"/>
          </a:xfrm>
          <a:prstGeom prst="rect">
            <a:avLst/>
          </a:prstGeom>
        </p:spPr>
      </p:pic>
    </p:spTree>
    <p:extLst>
      <p:ext uri="{BB962C8B-B14F-4D97-AF65-F5344CB8AC3E}">
        <p14:creationId xmlns:p14="http://schemas.microsoft.com/office/powerpoint/2010/main" val="3782276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47658DF-7504-462B-B4C1-A929A6008C8F}"/>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Why do we need both views of this system? </a:t>
            </a:r>
            <a:endParaRPr lang="x-none"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9950A608-010E-45A0-BDCE-5524210EF85B}"/>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AE6A2812-F55A-426A-8BE7-A95EFF7408B6}"/>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Open Question is only supported on Version 2.0 or newer.</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14" name="Picture 4" descr="fig 1 2.tiff">
            <a:extLst>
              <a:ext uri="{FF2B5EF4-FFF2-40B4-BE49-F238E27FC236}">
                <a16:creationId xmlns:a16="http://schemas.microsoft.com/office/drawing/2014/main" id="{899FAE32-CB57-46B8-881D-72CBAA259B9B}"/>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6134169" y="2393722"/>
            <a:ext cx="5803831" cy="3409861"/>
          </a:xfrm>
          <a:prstGeom prst="rect">
            <a:avLst/>
          </a:prstGeom>
        </p:spPr>
      </p:pic>
      <p:sp>
        <p:nvSpPr>
          <p:cNvPr id="2" name="Rectangle 1"/>
          <p:cNvSpPr/>
          <p:nvPr/>
        </p:nvSpPr>
        <p:spPr>
          <a:xfrm>
            <a:off x="1168906" y="3258906"/>
            <a:ext cx="4295397" cy="1015663"/>
          </a:xfrm>
          <a:prstGeom prst="rect">
            <a:avLst/>
          </a:prstGeom>
        </p:spPr>
        <p:txBody>
          <a:bodyPr wrap="square">
            <a:spAutoFit/>
          </a:bodyPr>
          <a:lstStyle/>
          <a:p>
            <a:r>
              <a:rPr lang="en-AU" sz="20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Tip: what different things can we reason from each of the views?</a:t>
            </a:r>
            <a:endParaRPr lang="x-none" sz="20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A3282125-8BF4-4AF5-B985-9DA76CBC4D46}"/>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3A8E995-EEAA-417F-BF73-C0A6A381C7F9}"/>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ColorBlock">
              <a:extLst>
                <a:ext uri="{FF2B5EF4-FFF2-40B4-BE49-F238E27FC236}">
                  <a16:creationId xmlns:a16="http://schemas.microsoft.com/office/drawing/2014/main" id="{6CE0D6AC-1576-4143-AF64-D1CA7E616EE4}"/>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TypeText">
              <a:extLst>
                <a:ext uri="{FF2B5EF4-FFF2-40B4-BE49-F238E27FC236}">
                  <a16:creationId xmlns:a16="http://schemas.microsoft.com/office/drawing/2014/main" id="{E5684D59-35B0-42EB-BEE9-C510054EB544}"/>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0B6649DD-3941-4421-B809-0FAAF938F574}"/>
                </a:ext>
              </a:extLst>
            </p:cNvPr>
            <p:cNvSpPr txBox="1"/>
            <p:nvPr>
              <p:custDataLst>
                <p:tags r:id="rId10"/>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B9248A40-A92E-466B-827A-B3537B1A3B8F}"/>
              </a:ext>
            </a:extLst>
          </p:cNvPr>
          <p:cNvPicPr>
            <a:picLocks/>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92692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810F-763F-4884-B456-7AC719BF7E56}"/>
              </a:ext>
            </a:extLst>
          </p:cNvPr>
          <p:cNvSpPr>
            <a:spLocks noGrp="1"/>
          </p:cNvSpPr>
          <p:nvPr>
            <p:ph type="title"/>
          </p:nvPr>
        </p:nvSpPr>
        <p:spPr>
          <a:xfrm>
            <a:off x="838200" y="2766218"/>
            <a:ext cx="10515600" cy="1325563"/>
          </a:xfrm>
        </p:spPr>
        <p:txBody>
          <a:bodyPr/>
          <a:lstStyle/>
          <a:p>
            <a:pPr algn="ctr"/>
            <a:r>
              <a:rPr lang="en-US" dirty="0"/>
              <a:t>Documenting views</a:t>
            </a:r>
          </a:p>
        </p:txBody>
      </p:sp>
    </p:spTree>
    <p:extLst>
      <p:ext uri="{BB962C8B-B14F-4D97-AF65-F5344CB8AC3E}">
        <p14:creationId xmlns:p14="http://schemas.microsoft.com/office/powerpoint/2010/main" val="3493707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 Documentation</a:t>
            </a:r>
          </a:p>
        </p:txBody>
      </p:sp>
      <p:sp>
        <p:nvSpPr>
          <p:cNvPr id="3" name="Content Placeholder 2"/>
          <p:cNvSpPr>
            <a:spLocks noGrp="1"/>
          </p:cNvSpPr>
          <p:nvPr>
            <p:ph idx="1"/>
          </p:nvPr>
        </p:nvSpPr>
        <p:spPr/>
        <p:txBody>
          <a:bodyPr>
            <a:normAutofit/>
          </a:bodyPr>
          <a:lstStyle/>
          <a:p>
            <a:r>
              <a:rPr lang="en-US" sz="3200" dirty="0"/>
              <a:t>Even the best architecture will be useless if the people who need it</a:t>
            </a:r>
          </a:p>
          <a:p>
            <a:pPr lvl="1"/>
            <a:r>
              <a:rPr lang="en-US" sz="2800" dirty="0"/>
              <a:t>do not know what it is;</a:t>
            </a:r>
          </a:p>
          <a:p>
            <a:pPr lvl="1"/>
            <a:r>
              <a:rPr lang="en-US" sz="2800" dirty="0"/>
              <a:t>cannot understand it well enough to use, build, or modify it;</a:t>
            </a:r>
          </a:p>
          <a:p>
            <a:pPr lvl="1"/>
            <a:r>
              <a:rPr lang="en-US" sz="2800" dirty="0"/>
              <a:t>misunderstand it and apply it incorrectly.</a:t>
            </a:r>
          </a:p>
          <a:p>
            <a:r>
              <a:rPr lang="en-US" sz="3200" dirty="0"/>
              <a:t>All of the effort, analysis, hard work, and insightful design on the part of the architecture team will have been wasted.</a:t>
            </a:r>
            <a:endParaRPr lang="en-AU" sz="3200" dirty="0"/>
          </a:p>
        </p:txBody>
      </p:sp>
    </p:spTree>
    <p:extLst>
      <p:ext uri="{BB962C8B-B14F-4D97-AF65-F5344CB8AC3E}">
        <p14:creationId xmlns:p14="http://schemas.microsoft.com/office/powerpoint/2010/main" val="244967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3857" y="0"/>
            <a:ext cx="10701737" cy="4531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a:extLst>
              <a:ext uri="{FF2B5EF4-FFF2-40B4-BE49-F238E27FC236}">
                <a16:creationId xmlns:a16="http://schemas.microsoft.com/office/drawing/2014/main" id="{A8634FBB-18E5-30C8-1528-B692BC6D066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3857" y="4609838"/>
            <a:ext cx="10234362" cy="214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092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Three Uses for Architecture Documentation</a:t>
            </a:r>
          </a:p>
        </p:txBody>
      </p:sp>
      <p:sp>
        <p:nvSpPr>
          <p:cNvPr id="3" name="Content Placeholder 2"/>
          <p:cNvSpPr>
            <a:spLocks noGrp="1"/>
          </p:cNvSpPr>
          <p:nvPr>
            <p:ph idx="1"/>
          </p:nvPr>
        </p:nvSpPr>
        <p:spPr>
          <a:xfrm>
            <a:off x="469605" y="1638061"/>
            <a:ext cx="11722395" cy="4854814"/>
          </a:xfrm>
        </p:spPr>
        <p:txBody>
          <a:bodyPr>
            <a:noAutofit/>
          </a:bodyPr>
          <a:lstStyle/>
          <a:p>
            <a:pPr marL="0" indent="0">
              <a:buNone/>
            </a:pPr>
            <a:r>
              <a:rPr lang="en-US" sz="2200" dirty="0"/>
              <a:t>1. </a:t>
            </a:r>
            <a:r>
              <a:rPr lang="en-US" sz="2200" b="1" dirty="0"/>
              <a:t>Education - Introducing people to the system</a:t>
            </a:r>
          </a:p>
          <a:p>
            <a:pPr lvl="1"/>
            <a:r>
              <a:rPr lang="en-US" sz="2200" dirty="0"/>
              <a:t>Introducing people to the system</a:t>
            </a:r>
          </a:p>
          <a:p>
            <a:pPr lvl="1"/>
            <a:r>
              <a:rPr lang="en-US" sz="2200" dirty="0"/>
              <a:t>New members of the team</a:t>
            </a:r>
          </a:p>
          <a:p>
            <a:pPr lvl="1"/>
            <a:r>
              <a:rPr lang="en-US" sz="2200" dirty="0"/>
              <a:t>External analysts or </a:t>
            </a:r>
            <a:r>
              <a:rPr lang="en-US" sz="2200" dirty="0" err="1"/>
              <a:t>evaluatorsNew</a:t>
            </a:r>
            <a:r>
              <a:rPr lang="en-US" sz="2200" dirty="0"/>
              <a:t> architect</a:t>
            </a:r>
          </a:p>
          <a:p>
            <a:pPr marL="0" indent="0">
              <a:buNone/>
            </a:pPr>
            <a:r>
              <a:rPr lang="en-US" sz="2200" dirty="0"/>
              <a:t>2. </a:t>
            </a:r>
            <a:r>
              <a:rPr lang="en-US" sz="2200" b="1" dirty="0"/>
              <a:t>Primary vehicle for communication among stakeholders</a:t>
            </a:r>
          </a:p>
          <a:p>
            <a:pPr lvl="1"/>
            <a:r>
              <a:rPr lang="en-US" sz="2200" dirty="0"/>
              <a:t>Especially architect to developers</a:t>
            </a:r>
          </a:p>
          <a:p>
            <a:pPr lvl="1"/>
            <a:r>
              <a:rPr lang="en-US" sz="2200" dirty="0"/>
              <a:t>Especially architect to future architect!</a:t>
            </a:r>
          </a:p>
          <a:p>
            <a:pPr marL="0" indent="0">
              <a:buNone/>
            </a:pPr>
            <a:r>
              <a:rPr lang="en-US" sz="2200" dirty="0"/>
              <a:t>3. </a:t>
            </a:r>
            <a:r>
              <a:rPr lang="en-US" sz="2200" b="1" dirty="0"/>
              <a:t>Basis for system analysis and construction</a:t>
            </a:r>
          </a:p>
          <a:p>
            <a:pPr lvl="1"/>
            <a:r>
              <a:rPr lang="en-US" sz="2200" dirty="0"/>
              <a:t>Architecture tells implementers what to implement.</a:t>
            </a:r>
          </a:p>
          <a:p>
            <a:pPr lvl="1"/>
            <a:r>
              <a:rPr lang="en-US" sz="2200" dirty="0"/>
              <a:t>Each module has interfaces that must be provided and uses interfaces from other modules.</a:t>
            </a:r>
          </a:p>
          <a:p>
            <a:pPr lvl="1"/>
            <a:r>
              <a:rPr lang="en-US" sz="2200" dirty="0"/>
              <a:t>Documentation can serve as a receptacle for registering and communicating unresolved issues.</a:t>
            </a:r>
          </a:p>
          <a:p>
            <a:pPr lvl="1"/>
            <a:r>
              <a:rPr lang="en-US" sz="2200" dirty="0"/>
              <a:t>Architecture documentation serves as the basis for architecture evaluation. </a:t>
            </a:r>
          </a:p>
        </p:txBody>
      </p:sp>
    </p:spTree>
    <p:extLst>
      <p:ext uri="{BB962C8B-B14F-4D97-AF65-F5344CB8AC3E}">
        <p14:creationId xmlns:p14="http://schemas.microsoft.com/office/powerpoint/2010/main" val="484750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and Views</a:t>
            </a:r>
          </a:p>
        </p:txBody>
      </p:sp>
      <p:sp>
        <p:nvSpPr>
          <p:cNvPr id="3" name="Content Placeholder 2"/>
          <p:cNvSpPr>
            <a:spLocks noGrp="1"/>
          </p:cNvSpPr>
          <p:nvPr>
            <p:ph idx="1"/>
          </p:nvPr>
        </p:nvSpPr>
        <p:spPr>
          <a:xfrm>
            <a:off x="514793" y="1690688"/>
            <a:ext cx="11162414" cy="4351338"/>
          </a:xfrm>
        </p:spPr>
        <p:txBody>
          <a:bodyPr>
            <a:normAutofit fontScale="70000" lnSpcReduction="20000"/>
          </a:bodyPr>
          <a:lstStyle/>
          <a:p>
            <a:r>
              <a:rPr lang="en-US" sz="3700" dirty="0"/>
              <a:t>A </a:t>
            </a:r>
            <a:r>
              <a:rPr lang="en-US" sz="3700" i="1" dirty="0"/>
              <a:t>structure</a:t>
            </a:r>
            <a:r>
              <a:rPr lang="en-US" sz="3700" dirty="0"/>
              <a:t> is the set of elements itself, as they exist in software or hardware</a:t>
            </a:r>
          </a:p>
          <a:p>
            <a:r>
              <a:rPr lang="en-US" sz="3700" dirty="0"/>
              <a:t>A </a:t>
            </a:r>
            <a:r>
              <a:rPr lang="en-US" sz="3700" i="1" dirty="0"/>
              <a:t>view</a:t>
            </a:r>
            <a:r>
              <a:rPr lang="en-US" sz="3700" dirty="0"/>
              <a:t> is a </a:t>
            </a:r>
            <a:r>
              <a:rPr lang="en-US" sz="3700" b="1" dirty="0">
                <a:solidFill>
                  <a:srgbClr val="FF0000"/>
                </a:solidFill>
              </a:rPr>
              <a:t>representation</a:t>
            </a:r>
            <a:r>
              <a:rPr lang="en-US" sz="3700" dirty="0"/>
              <a:t> of a coherent set of architectural elements, as written by and read by system stakeholders</a:t>
            </a:r>
          </a:p>
          <a:p>
            <a:r>
              <a:rPr lang="en-US" sz="3700" dirty="0"/>
              <a:t>In short, </a:t>
            </a:r>
            <a:r>
              <a:rPr lang="en-US" sz="3700" b="1" dirty="0">
                <a:solidFill>
                  <a:srgbClr val="FF0000"/>
                </a:solidFill>
              </a:rPr>
              <a:t>a view is a representation of a structure</a:t>
            </a:r>
            <a:r>
              <a:rPr lang="en-US" sz="3700" dirty="0"/>
              <a:t>.</a:t>
            </a:r>
          </a:p>
          <a:p>
            <a:pPr lvl="1"/>
            <a:r>
              <a:rPr lang="en-US" sz="3700" dirty="0"/>
              <a:t>For example, a module structure is the set of the system’s modules and their organization.</a:t>
            </a:r>
          </a:p>
          <a:p>
            <a:pPr lvl="1"/>
            <a:r>
              <a:rPr lang="en-US" sz="3700" dirty="0"/>
              <a:t>A module view is the representation of that structure, documented according to a template in a chosen notation, and used by some system stakeholders.</a:t>
            </a:r>
          </a:p>
          <a:p>
            <a:r>
              <a:rPr lang="en-US" altLang="zh-CN" sz="3700" dirty="0"/>
              <a:t>Architects</a:t>
            </a:r>
          </a:p>
          <a:p>
            <a:pPr lvl="1"/>
            <a:r>
              <a:rPr lang="en-US" altLang="zh-CN" sz="3700" dirty="0"/>
              <a:t>design structures</a:t>
            </a:r>
          </a:p>
          <a:p>
            <a:pPr lvl="1"/>
            <a:r>
              <a:rPr lang="en-US" altLang="zh-CN" sz="3700" dirty="0"/>
              <a:t>document views of those structures</a:t>
            </a:r>
            <a:endParaRPr lang="en-US" sz="3700" dirty="0"/>
          </a:p>
          <a:p>
            <a:endParaRPr lang="en-US" sz="4000" dirty="0"/>
          </a:p>
          <a:p>
            <a:endParaRPr lang="en-US" sz="4000" dirty="0"/>
          </a:p>
        </p:txBody>
      </p:sp>
    </p:spTree>
    <p:extLst>
      <p:ext uri="{BB962C8B-B14F-4D97-AF65-F5344CB8AC3E}">
        <p14:creationId xmlns:p14="http://schemas.microsoft.com/office/powerpoint/2010/main" val="347361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Notations</a:t>
            </a:r>
          </a:p>
        </p:txBody>
      </p:sp>
      <p:sp>
        <p:nvSpPr>
          <p:cNvPr id="3" name="Content Placeholder 2"/>
          <p:cNvSpPr>
            <a:spLocks noGrp="1"/>
          </p:cNvSpPr>
          <p:nvPr>
            <p:ph idx="1"/>
          </p:nvPr>
        </p:nvSpPr>
        <p:spPr>
          <a:xfrm>
            <a:off x="838201" y="1825625"/>
            <a:ext cx="9845040" cy="4351338"/>
          </a:xfrm>
        </p:spPr>
        <p:txBody>
          <a:bodyPr>
            <a:normAutofit/>
          </a:bodyPr>
          <a:lstStyle/>
          <a:p>
            <a:r>
              <a:rPr lang="en-GB" sz="4000" dirty="0"/>
              <a:t>What forms of expressions do we use in architecture descriptions?</a:t>
            </a:r>
          </a:p>
          <a:p>
            <a:pPr lvl="1"/>
            <a:r>
              <a:rPr lang="en-GB" sz="3600" dirty="0"/>
              <a:t>Informal notations</a:t>
            </a:r>
          </a:p>
          <a:p>
            <a:pPr lvl="1"/>
            <a:r>
              <a:rPr lang="en-GB" altLang="zh-CN" sz="3600" dirty="0"/>
              <a:t>Formal notations</a:t>
            </a:r>
          </a:p>
          <a:p>
            <a:pPr lvl="1"/>
            <a:r>
              <a:rPr lang="en-GB" altLang="zh-CN" sz="3600" dirty="0"/>
              <a:t>Semiformal notations</a:t>
            </a:r>
            <a:endParaRPr lang="en-GB" sz="3600" dirty="0">
              <a:solidFill>
                <a:srgbClr val="FF0000"/>
              </a:solidFill>
            </a:endParaRPr>
          </a:p>
          <a:p>
            <a:endParaRPr lang="en-GB" sz="4000" dirty="0"/>
          </a:p>
        </p:txBody>
      </p:sp>
    </p:spTree>
    <p:extLst>
      <p:ext uri="{BB962C8B-B14F-4D97-AF65-F5344CB8AC3E}">
        <p14:creationId xmlns:p14="http://schemas.microsoft.com/office/powerpoint/2010/main" val="361413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Informal notations</a:t>
            </a:r>
          </a:p>
        </p:txBody>
      </p:sp>
      <p:sp>
        <p:nvSpPr>
          <p:cNvPr id="3" name="Content Placeholder 2"/>
          <p:cNvSpPr>
            <a:spLocks noGrp="1"/>
          </p:cNvSpPr>
          <p:nvPr>
            <p:ph idx="1"/>
          </p:nvPr>
        </p:nvSpPr>
        <p:spPr/>
        <p:txBody>
          <a:bodyPr>
            <a:normAutofit fontScale="92500" lnSpcReduction="20000"/>
          </a:bodyPr>
          <a:lstStyle/>
          <a:p>
            <a:r>
              <a:rPr lang="en-GB" sz="3600" dirty="0"/>
              <a:t>Views are depicted (often graphically) using general-purpose diagramming and editing tools</a:t>
            </a:r>
          </a:p>
          <a:p>
            <a:r>
              <a:rPr lang="en-GB" sz="3600" dirty="0"/>
              <a:t>Box-and-line informal drawings annotated with such things as</a:t>
            </a:r>
          </a:p>
          <a:p>
            <a:pPr lvl="1"/>
            <a:r>
              <a:rPr lang="en-GB" sz="3200" dirty="0"/>
              <a:t>the nature of the component</a:t>
            </a:r>
          </a:p>
          <a:p>
            <a:pPr lvl="1"/>
            <a:r>
              <a:rPr lang="en-GB" sz="3200" dirty="0"/>
              <a:t>Properties</a:t>
            </a:r>
          </a:p>
          <a:p>
            <a:pPr lvl="1"/>
            <a:r>
              <a:rPr lang="en-GB" sz="3200" dirty="0"/>
              <a:t>semantics of connections</a:t>
            </a:r>
          </a:p>
          <a:p>
            <a:pPr lvl="1"/>
            <a:r>
              <a:rPr lang="en-GB" sz="3200" dirty="0"/>
              <a:t>overall system </a:t>
            </a:r>
            <a:r>
              <a:rPr lang="en-GB" sz="3200" dirty="0" err="1"/>
              <a:t>behavior</a:t>
            </a:r>
            <a:endParaRPr lang="en-GB" sz="3200" dirty="0"/>
          </a:p>
          <a:p>
            <a:r>
              <a:rPr lang="en-GB" sz="3600" dirty="0"/>
              <a:t>The semantics of the description are characterized in natural language</a:t>
            </a:r>
          </a:p>
          <a:p>
            <a:endParaRPr lang="en-GB" sz="3600" dirty="0"/>
          </a:p>
          <a:p>
            <a:endParaRPr lang="en-GB" sz="3600" dirty="0"/>
          </a:p>
          <a:p>
            <a:endParaRPr lang="en-GB" sz="3600" dirty="0"/>
          </a:p>
        </p:txBody>
      </p:sp>
    </p:spTree>
    <p:extLst>
      <p:ext uri="{BB962C8B-B14F-4D97-AF65-F5344CB8AC3E}">
        <p14:creationId xmlns:p14="http://schemas.microsoft.com/office/powerpoint/2010/main" val="3266763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Informal notation example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482" y="1363750"/>
            <a:ext cx="5719762" cy="5368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a:extLst>
              <a:ext uri="{FF2B5EF4-FFF2-40B4-BE49-F238E27FC236}">
                <a16:creationId xmlns:a16="http://schemas.microsoft.com/office/drawing/2014/main" id="{BAC121FC-B8C5-D8AA-59B1-15544DA6C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957" y="169922"/>
            <a:ext cx="3667125" cy="651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851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图示&#10;&#10;描述已自动生成"/>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r="8632"/>
          <a:stretch/>
        </p:blipFill>
        <p:spPr bwMode="auto">
          <a:xfrm>
            <a:off x="198741" y="2410448"/>
            <a:ext cx="5803323" cy="38903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图示&#10;&#10;描述已自动生成">
            <a:extLst>
              <a:ext uri="{FF2B5EF4-FFF2-40B4-BE49-F238E27FC236}">
                <a16:creationId xmlns:a16="http://schemas.microsoft.com/office/drawing/2014/main" id="{5CED44D7-0635-A071-23B7-F463F436D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4" r="-2" b="2609"/>
          <a:stretch/>
        </p:blipFill>
        <p:spPr bwMode="auto">
          <a:xfrm>
            <a:off x="6189934" y="2410448"/>
            <a:ext cx="5803323" cy="38903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2" descr="Context Diagram for System 1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7CB36018-F34B-3272-CF35-7B67E2C4BD9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Informal notation example</a:t>
            </a:r>
            <a:endParaRPr lang="en-GB" dirty="0"/>
          </a:p>
        </p:txBody>
      </p:sp>
    </p:spTree>
    <p:extLst>
      <p:ext uri="{BB962C8B-B14F-4D97-AF65-F5344CB8AC3E}">
        <p14:creationId xmlns:p14="http://schemas.microsoft.com/office/powerpoint/2010/main" val="3848608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Informal notations benefits</a:t>
            </a:r>
          </a:p>
        </p:txBody>
      </p:sp>
      <p:sp>
        <p:nvSpPr>
          <p:cNvPr id="3" name="Content Placeholder 2"/>
          <p:cNvSpPr>
            <a:spLocks noGrp="1"/>
          </p:cNvSpPr>
          <p:nvPr>
            <p:ph idx="1"/>
          </p:nvPr>
        </p:nvSpPr>
        <p:spPr>
          <a:xfrm>
            <a:off x="838200" y="1492471"/>
            <a:ext cx="10515600" cy="1078213"/>
          </a:xfrm>
        </p:spPr>
        <p:txBody>
          <a:bodyPr/>
          <a:lstStyle/>
          <a:p>
            <a:r>
              <a:rPr lang="en-GB" dirty="0"/>
              <a:t>For a long time have been the most predominant means for describing software architectures</a:t>
            </a:r>
          </a:p>
        </p:txBody>
      </p:sp>
      <p:sp>
        <p:nvSpPr>
          <p:cNvPr id="4" name="Title 1">
            <a:extLst>
              <a:ext uri="{FF2B5EF4-FFF2-40B4-BE49-F238E27FC236}">
                <a16:creationId xmlns:a16="http://schemas.microsoft.com/office/drawing/2014/main" id="{D4441464-AA6D-7715-D061-6E926D1096D7}"/>
              </a:ext>
            </a:extLst>
          </p:cNvPr>
          <p:cNvSpPr txBox="1">
            <a:spLocks/>
          </p:cNvSpPr>
          <p:nvPr/>
        </p:nvSpPr>
        <p:spPr>
          <a:xfrm>
            <a:off x="838200" y="21552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Informal notations drawbacks</a:t>
            </a:r>
          </a:p>
        </p:txBody>
      </p:sp>
      <p:sp>
        <p:nvSpPr>
          <p:cNvPr id="5" name="Content Placeholder 2">
            <a:extLst>
              <a:ext uri="{FF2B5EF4-FFF2-40B4-BE49-F238E27FC236}">
                <a16:creationId xmlns:a16="http://schemas.microsoft.com/office/drawing/2014/main" id="{66DF963A-B586-6EDB-FE6E-446EBC8F00DD}"/>
              </a:ext>
            </a:extLst>
          </p:cNvPr>
          <p:cNvSpPr txBox="1">
            <a:spLocks/>
          </p:cNvSpPr>
          <p:nvPr/>
        </p:nvSpPr>
        <p:spPr>
          <a:xfrm>
            <a:off x="838200" y="3189860"/>
            <a:ext cx="10515600" cy="3381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spcBef>
                <a:spcPts val="1000"/>
              </a:spcBef>
            </a:pPr>
            <a:r>
              <a:rPr lang="en-GB" sz="2800" dirty="0"/>
              <a:t>The meaning is </a:t>
            </a:r>
            <a:r>
              <a:rPr lang="en-GB" sz="2800" dirty="0">
                <a:highlight>
                  <a:srgbClr val="FFFF00"/>
                </a:highlight>
              </a:rPr>
              <a:t>imprecise</a:t>
            </a:r>
            <a:r>
              <a:rPr lang="en-GB" sz="2800" dirty="0"/>
              <a:t> - t</a:t>
            </a:r>
            <a:r>
              <a:rPr lang="en-US" sz="2800" dirty="0"/>
              <a:t>heir usefulness is limited</a:t>
            </a:r>
          </a:p>
          <a:p>
            <a:pPr marL="228600" lvl="1">
              <a:spcBef>
                <a:spcPts val="1000"/>
              </a:spcBef>
            </a:pPr>
            <a:r>
              <a:rPr lang="en-US" sz="2800" dirty="0"/>
              <a:t>They cannot be formally analyzed</a:t>
            </a:r>
          </a:p>
          <a:p>
            <a:pPr marL="685800" lvl="2">
              <a:spcBef>
                <a:spcPts val="1000"/>
              </a:spcBef>
            </a:pPr>
            <a:r>
              <a:rPr lang="en-GB" sz="2800" dirty="0"/>
              <a:t>it may be impossible to </a:t>
            </a:r>
            <a:r>
              <a:rPr lang="en-GB" sz="2800" dirty="0" err="1"/>
              <a:t>analyze</a:t>
            </a:r>
            <a:r>
              <a:rPr lang="en-GB" sz="2800" dirty="0"/>
              <a:t> an architecture for consistency or determine non-trivial properties of it</a:t>
            </a:r>
          </a:p>
          <a:p>
            <a:pPr marL="685800" lvl="2">
              <a:spcBef>
                <a:spcPts val="1000"/>
              </a:spcBef>
            </a:pPr>
            <a:r>
              <a:rPr lang="en-GB" sz="2800" dirty="0"/>
              <a:t>there is no way to check that a system implementation is faithful to its architectural design</a:t>
            </a:r>
          </a:p>
          <a:p>
            <a:pPr marL="228600" lvl="1">
              <a:spcBef>
                <a:spcPts val="1000"/>
              </a:spcBef>
            </a:pPr>
            <a:r>
              <a:rPr lang="en-GB" sz="2800" dirty="0"/>
              <a:t>A more rigorous way for describing software architectures is required</a:t>
            </a:r>
            <a:endParaRPr lang="en-US" sz="3200" dirty="0"/>
          </a:p>
          <a:p>
            <a:pPr marL="228600" lvl="1">
              <a:spcBef>
                <a:spcPts val="1000"/>
              </a:spcBef>
            </a:pPr>
            <a:endParaRPr lang="en-US" sz="3200" dirty="0"/>
          </a:p>
        </p:txBody>
      </p:sp>
    </p:spTree>
    <p:extLst>
      <p:ext uri="{BB962C8B-B14F-4D97-AF65-F5344CB8AC3E}">
        <p14:creationId xmlns:p14="http://schemas.microsoft.com/office/powerpoint/2010/main" val="1890976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Formal notations </a:t>
            </a:r>
          </a:p>
        </p:txBody>
      </p:sp>
      <p:sp>
        <p:nvSpPr>
          <p:cNvPr id="3" name="Content Placeholder 2"/>
          <p:cNvSpPr>
            <a:spLocks noGrp="1"/>
          </p:cNvSpPr>
          <p:nvPr>
            <p:ph idx="1"/>
          </p:nvPr>
        </p:nvSpPr>
        <p:spPr/>
        <p:txBody>
          <a:bodyPr>
            <a:normAutofit/>
          </a:bodyPr>
          <a:lstStyle/>
          <a:p>
            <a:r>
              <a:rPr lang="en-US" sz="3600" dirty="0"/>
              <a:t>Views are described in a notation that has a precise (usually mathematically based) semantics</a:t>
            </a:r>
          </a:p>
          <a:p>
            <a:r>
              <a:rPr lang="en-US" sz="3600" dirty="0"/>
              <a:t>Many formal architecture description languages (ADLs) have been proposed by research</a:t>
            </a:r>
          </a:p>
          <a:p>
            <a:pPr lvl="1"/>
            <a:r>
              <a:rPr lang="en-GB" sz="3200" dirty="0"/>
              <a:t>Different conceptual architectural elements</a:t>
            </a:r>
          </a:p>
          <a:p>
            <a:pPr lvl="1"/>
            <a:r>
              <a:rPr lang="en-GB" sz="3200" dirty="0"/>
              <a:t>Different syntax or semantics</a:t>
            </a:r>
          </a:p>
          <a:p>
            <a:pPr lvl="1"/>
            <a:r>
              <a:rPr lang="en-GB" sz="3200" dirty="0"/>
              <a:t>Focusing on a specific operational domain</a:t>
            </a:r>
          </a:p>
          <a:p>
            <a:pPr lvl="1"/>
            <a:r>
              <a:rPr lang="en-GB" sz="3200" dirty="0"/>
              <a:t>Only suitable for a specific analysis techniques</a:t>
            </a:r>
            <a:endParaRPr lang="en-US" sz="3200" dirty="0"/>
          </a:p>
        </p:txBody>
      </p:sp>
    </p:spTree>
    <p:extLst>
      <p:ext uri="{BB962C8B-B14F-4D97-AF65-F5344CB8AC3E}">
        <p14:creationId xmlns:p14="http://schemas.microsoft.com/office/powerpoint/2010/main" val="699854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5257800" cy="1325563"/>
          </a:xfrm>
        </p:spPr>
        <p:txBody>
          <a:bodyPr>
            <a:normAutofit/>
          </a:bodyPr>
          <a:lstStyle/>
          <a:p>
            <a:r>
              <a:rPr lang="en-GB" sz="3600" dirty="0"/>
              <a:t>Formal notations benefits</a:t>
            </a:r>
          </a:p>
        </p:txBody>
      </p:sp>
      <p:sp>
        <p:nvSpPr>
          <p:cNvPr id="3" name="Content Placeholder 2"/>
          <p:cNvSpPr>
            <a:spLocks noGrp="1"/>
          </p:cNvSpPr>
          <p:nvPr>
            <p:ph idx="1"/>
          </p:nvPr>
        </p:nvSpPr>
        <p:spPr>
          <a:xfrm>
            <a:off x="838200" y="1460500"/>
            <a:ext cx="10033000" cy="2809875"/>
          </a:xfrm>
        </p:spPr>
        <p:txBody>
          <a:bodyPr>
            <a:normAutofit lnSpcReduction="10000"/>
          </a:bodyPr>
          <a:lstStyle/>
          <a:p>
            <a:r>
              <a:rPr lang="en-GB" dirty="0"/>
              <a:t>Formal analysis of both syntax and semantics is possible</a:t>
            </a:r>
          </a:p>
          <a:p>
            <a:r>
              <a:rPr lang="en-GB" dirty="0"/>
              <a:t>Support automation through associated tools</a:t>
            </a:r>
          </a:p>
          <a:p>
            <a:r>
              <a:rPr lang="en-GB" dirty="0"/>
              <a:t>A standard notation for representing architectures helps promote </a:t>
            </a:r>
          </a:p>
          <a:p>
            <a:pPr lvl="1"/>
            <a:r>
              <a:rPr lang="en-GB" sz="2800" dirty="0"/>
              <a:t>mutual communication</a:t>
            </a:r>
          </a:p>
          <a:p>
            <a:pPr lvl="1"/>
            <a:r>
              <a:rPr lang="en-GB" sz="2800" dirty="0"/>
              <a:t>the embodiment of early design decisions</a:t>
            </a:r>
          </a:p>
          <a:p>
            <a:pPr lvl="1"/>
            <a:r>
              <a:rPr lang="en-GB" sz="2800" dirty="0"/>
              <a:t>the creation of a transferable abstraction of a system</a:t>
            </a:r>
          </a:p>
          <a:p>
            <a:endParaRPr lang="en-GB" sz="3600" dirty="0"/>
          </a:p>
        </p:txBody>
      </p:sp>
      <p:sp>
        <p:nvSpPr>
          <p:cNvPr id="4" name="Title 1">
            <a:extLst>
              <a:ext uri="{FF2B5EF4-FFF2-40B4-BE49-F238E27FC236}">
                <a16:creationId xmlns:a16="http://schemas.microsoft.com/office/drawing/2014/main" id="{2EDFC032-12A5-A9E1-F194-44FFA7C0C3AC}"/>
              </a:ext>
            </a:extLst>
          </p:cNvPr>
          <p:cNvSpPr txBox="1">
            <a:spLocks/>
          </p:cNvSpPr>
          <p:nvPr/>
        </p:nvSpPr>
        <p:spPr>
          <a:xfrm>
            <a:off x="838200" y="3794919"/>
            <a:ext cx="54954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Formal notations drawbacks</a:t>
            </a:r>
          </a:p>
        </p:txBody>
      </p:sp>
      <p:sp>
        <p:nvSpPr>
          <p:cNvPr id="5" name="Content Placeholder 2">
            <a:extLst>
              <a:ext uri="{FF2B5EF4-FFF2-40B4-BE49-F238E27FC236}">
                <a16:creationId xmlns:a16="http://schemas.microsoft.com/office/drawing/2014/main" id="{7C551F30-EEEE-D23D-3BE2-43171F957A94}"/>
              </a:ext>
            </a:extLst>
          </p:cNvPr>
          <p:cNvSpPr txBox="1">
            <a:spLocks/>
          </p:cNvSpPr>
          <p:nvPr/>
        </p:nvSpPr>
        <p:spPr>
          <a:xfrm>
            <a:off x="838200" y="4822739"/>
            <a:ext cx="10033000" cy="207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Formal ADLs have been rarely integrated in the software life-cycle</a:t>
            </a:r>
          </a:p>
          <a:p>
            <a:pPr lvl="1"/>
            <a:r>
              <a:rPr lang="en-GB" sz="2800" dirty="0"/>
              <a:t>They are seldom supported by mature tools</a:t>
            </a:r>
          </a:p>
          <a:p>
            <a:pPr lvl="1"/>
            <a:r>
              <a:rPr lang="en-GB" sz="2800" dirty="0"/>
              <a:t>Focusing on very specific needs</a:t>
            </a:r>
          </a:p>
          <a:p>
            <a:r>
              <a:rPr lang="en-GB" dirty="0"/>
              <a:t>Lack of industry adoption</a:t>
            </a:r>
          </a:p>
          <a:p>
            <a:endParaRPr lang="en-GB" sz="3200" dirty="0"/>
          </a:p>
        </p:txBody>
      </p:sp>
    </p:spTree>
    <p:extLst>
      <p:ext uri="{BB962C8B-B14F-4D97-AF65-F5344CB8AC3E}">
        <p14:creationId xmlns:p14="http://schemas.microsoft.com/office/powerpoint/2010/main" val="1965366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Semiformal notations</a:t>
            </a:r>
          </a:p>
        </p:txBody>
      </p:sp>
      <p:sp>
        <p:nvSpPr>
          <p:cNvPr id="3" name="Content Placeholder 2"/>
          <p:cNvSpPr>
            <a:spLocks noGrp="1"/>
          </p:cNvSpPr>
          <p:nvPr>
            <p:ph idx="1"/>
          </p:nvPr>
        </p:nvSpPr>
        <p:spPr/>
        <p:txBody>
          <a:bodyPr>
            <a:normAutofit/>
          </a:bodyPr>
          <a:lstStyle/>
          <a:p>
            <a:r>
              <a:rPr lang="en-GB" sz="3200" dirty="0"/>
              <a:t>A way to overcome some of the limitations of informal and formal approaches</a:t>
            </a:r>
            <a:endParaRPr lang="en-US" sz="3200" dirty="0"/>
          </a:p>
          <a:p>
            <a:r>
              <a:rPr lang="en-US" sz="3200" dirty="0">
                <a:highlight>
                  <a:srgbClr val="FFFF00"/>
                </a:highlight>
              </a:rPr>
              <a:t>Standardized </a:t>
            </a:r>
            <a:r>
              <a:rPr lang="en-US" sz="3200" dirty="0"/>
              <a:t>notation that prescribes graphical elements and rules of construction</a:t>
            </a:r>
          </a:p>
          <a:p>
            <a:pPr lvl="1"/>
            <a:r>
              <a:rPr lang="en-US" sz="2800" dirty="0"/>
              <a:t>Lacks a complete semantic treatment of the meaning of those elements</a:t>
            </a:r>
          </a:p>
          <a:p>
            <a:r>
              <a:rPr lang="en-US" sz="3200" dirty="0"/>
              <a:t>Rudimentary analysis can be applied</a:t>
            </a:r>
          </a:p>
        </p:txBody>
      </p:sp>
    </p:spTree>
    <p:extLst>
      <p:ext uri="{BB962C8B-B14F-4D97-AF65-F5344CB8AC3E}">
        <p14:creationId xmlns:p14="http://schemas.microsoft.com/office/powerpoint/2010/main" val="5587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1832" y="367811"/>
            <a:ext cx="11390568" cy="1703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a:extLst>
              <a:ext uri="{FF2B5EF4-FFF2-40B4-BE49-F238E27FC236}">
                <a16:creationId xmlns:a16="http://schemas.microsoft.com/office/drawing/2014/main" id="{D742659D-468E-A856-90C7-F24100B168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832" y="2171700"/>
            <a:ext cx="10889540" cy="387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9712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UML</a:t>
            </a:r>
          </a:p>
        </p:txBody>
      </p:sp>
      <p:sp>
        <p:nvSpPr>
          <p:cNvPr id="3" name="Content Placeholder 2"/>
          <p:cNvSpPr>
            <a:spLocks noGrp="1"/>
          </p:cNvSpPr>
          <p:nvPr>
            <p:ph idx="1"/>
          </p:nvPr>
        </p:nvSpPr>
        <p:spPr/>
        <p:txBody>
          <a:bodyPr/>
          <a:lstStyle/>
          <a:p>
            <a:r>
              <a:rPr lang="en-US" sz="3200" dirty="0">
                <a:highlight>
                  <a:srgbClr val="FFFF00"/>
                </a:highlight>
              </a:rPr>
              <a:t>UML </a:t>
            </a:r>
            <a:r>
              <a:rPr lang="en-US" sz="3200" dirty="0"/>
              <a:t>is a semiformal notation in this sense</a:t>
            </a:r>
          </a:p>
          <a:p>
            <a:pPr lvl="1"/>
            <a:r>
              <a:rPr lang="en-GB" dirty="0"/>
              <a:t>The Unified </a:t>
            </a:r>
            <a:r>
              <a:rPr lang="en-GB" dirty="0" err="1"/>
              <a:t>Modeling</a:t>
            </a:r>
            <a:r>
              <a:rPr lang="en-GB" dirty="0"/>
              <a:t> Language (UML) - a general-purpose, developmental </a:t>
            </a:r>
            <a:r>
              <a:rPr lang="en-GB" dirty="0" err="1"/>
              <a:t>modeling</a:t>
            </a:r>
            <a:r>
              <a:rPr lang="en-GB" dirty="0"/>
              <a:t> language in the field of software engineering that is intended to provide a standard way to visualize the design of a system</a:t>
            </a:r>
            <a:endParaRPr lang="en-US" dirty="0"/>
          </a:p>
          <a:p>
            <a:r>
              <a:rPr lang="en-GB" dirty="0"/>
              <a:t>Has been embraced by the industry</a:t>
            </a:r>
          </a:p>
        </p:txBody>
      </p:sp>
    </p:spTree>
    <p:extLst>
      <p:ext uri="{BB962C8B-B14F-4D97-AF65-F5344CB8AC3E}">
        <p14:creationId xmlns:p14="http://schemas.microsoft.com/office/powerpoint/2010/main" val="356358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1371671" y="1834939"/>
            <a:ext cx="1446934" cy="20569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168084" y="1834939"/>
            <a:ext cx="1845978" cy="20569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a:extLst>
              <a:ext uri="{FF2B5EF4-FFF2-40B4-BE49-F238E27FC236}">
                <a16:creationId xmlns:a16="http://schemas.microsoft.com/office/drawing/2014/main" id="{4D65A21A-8A34-7E72-227E-72FDC9596D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8912598" y="1834939"/>
            <a:ext cx="2343664" cy="2056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A0745755-DB52-B2E8-2F6B-2C842804DADC}"/>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918457" y="4063630"/>
            <a:ext cx="2353363" cy="2056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9FB211BC-EEB3-019D-0754-CC4F37AFB70E}"/>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4498133" y="4063630"/>
            <a:ext cx="3185881" cy="2056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730FD933-F71C-163F-EF45-A9B1C01D7E66}"/>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tretch>
            <a:fillRect/>
          </a:stretch>
        </p:blipFill>
        <p:spPr bwMode="auto">
          <a:xfrm>
            <a:off x="8231411" y="4063630"/>
            <a:ext cx="3706039" cy="20569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a:extLst>
              <a:ext uri="{FF2B5EF4-FFF2-40B4-BE49-F238E27FC236}">
                <a16:creationId xmlns:a16="http://schemas.microsoft.com/office/drawing/2014/main" id="{C83BAA7C-C036-05BC-C2AA-2A0761363433}"/>
              </a:ext>
            </a:extLst>
          </p:cNvPr>
          <p:cNvSpPr>
            <a:spLocks noGrp="1"/>
          </p:cNvSpPr>
          <p:nvPr>
            <p:ph type="title"/>
          </p:nvPr>
        </p:nvSpPr>
        <p:spPr>
          <a:xfrm>
            <a:off x="838200" y="365125"/>
            <a:ext cx="10515600" cy="1325563"/>
          </a:xfrm>
        </p:spPr>
        <p:txBody>
          <a:bodyPr/>
          <a:lstStyle/>
          <a:p>
            <a:r>
              <a:rPr lang="en-GB" dirty="0"/>
              <a:t>UML example</a:t>
            </a:r>
          </a:p>
        </p:txBody>
      </p:sp>
    </p:spTree>
    <p:extLst>
      <p:ext uri="{BB962C8B-B14F-4D97-AF65-F5344CB8AC3E}">
        <p14:creationId xmlns:p14="http://schemas.microsoft.com/office/powerpoint/2010/main" val="3694197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Notation</a:t>
            </a:r>
          </a:p>
        </p:txBody>
      </p:sp>
      <p:sp>
        <p:nvSpPr>
          <p:cNvPr id="3" name="Content Placeholder 2"/>
          <p:cNvSpPr>
            <a:spLocks noGrp="1"/>
          </p:cNvSpPr>
          <p:nvPr>
            <p:ph idx="1"/>
          </p:nvPr>
        </p:nvSpPr>
        <p:spPr/>
        <p:txBody>
          <a:bodyPr>
            <a:normAutofit lnSpcReduction="10000"/>
          </a:bodyPr>
          <a:lstStyle/>
          <a:p>
            <a:r>
              <a:rPr lang="en-US" dirty="0"/>
              <a:t>Tradeoffs</a:t>
            </a:r>
          </a:p>
          <a:p>
            <a:pPr lvl="1"/>
            <a:r>
              <a:rPr lang="en-US" dirty="0"/>
              <a:t>Typically, more formal notations take more time and effort to create and understand, but offer reduced ambiguity and more opportunities for analysis.</a:t>
            </a:r>
          </a:p>
          <a:p>
            <a:pPr lvl="1"/>
            <a:r>
              <a:rPr lang="en-US" dirty="0"/>
              <a:t>Conversely, more informal notations are easier to create, but they provide fewer guarantees.</a:t>
            </a:r>
          </a:p>
          <a:p>
            <a:r>
              <a:rPr lang="en-US" dirty="0"/>
              <a:t>Different notations are better (or worse) for expressing different kinds of information.</a:t>
            </a:r>
          </a:p>
          <a:p>
            <a:pPr lvl="1"/>
            <a:r>
              <a:rPr lang="en-US" dirty="0"/>
              <a:t>UML class diagram will not help you reason about </a:t>
            </a:r>
            <a:r>
              <a:rPr lang="en-US" dirty="0" err="1"/>
              <a:t>schedulability</a:t>
            </a:r>
            <a:r>
              <a:rPr lang="en-US" dirty="0"/>
              <a:t>, nor will a sequence chart tell you very much about the system’s likelihood of being delivered on time.</a:t>
            </a:r>
          </a:p>
          <a:p>
            <a:pPr lvl="1"/>
            <a:r>
              <a:rPr lang="en-US" dirty="0">
                <a:highlight>
                  <a:srgbClr val="FFFF00"/>
                </a:highlight>
              </a:rPr>
              <a:t>Choose your notations and representation languages knowing the important issues you need to capture and reason about.</a:t>
            </a:r>
          </a:p>
          <a:p>
            <a:endParaRPr lang="en-US" dirty="0">
              <a:highlight>
                <a:srgbClr val="FFFF00"/>
              </a:highlight>
            </a:endParaRPr>
          </a:p>
          <a:p>
            <a:endParaRPr lang="en-US" dirty="0"/>
          </a:p>
        </p:txBody>
      </p:sp>
    </p:spTree>
    <p:extLst>
      <p:ext uri="{BB962C8B-B14F-4D97-AF65-F5344CB8AC3E}">
        <p14:creationId xmlns:p14="http://schemas.microsoft.com/office/powerpoint/2010/main" val="1922489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normAutofit/>
          </a:bodyPr>
          <a:lstStyle/>
          <a:p>
            <a:r>
              <a:rPr lang="en-US" sz="3200" dirty="0"/>
              <a:t>Principle of architecture documentation:</a:t>
            </a:r>
          </a:p>
          <a:p>
            <a:pPr lvl="1"/>
            <a:r>
              <a:rPr lang="en-US" sz="2800" i="1" dirty="0"/>
              <a:t>Documenting an architecture is a matter of documenting the relevant views and then adding documentation that applies to more than one view.</a:t>
            </a:r>
          </a:p>
          <a:p>
            <a:endParaRPr lang="en-US" sz="3200" dirty="0"/>
          </a:p>
        </p:txBody>
      </p:sp>
    </p:spTree>
    <p:extLst>
      <p:ext uri="{BB962C8B-B14F-4D97-AF65-F5344CB8AC3E}">
        <p14:creationId xmlns:p14="http://schemas.microsoft.com/office/powerpoint/2010/main" val="1932148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Module Views</a:t>
            </a:r>
          </a:p>
        </p:txBody>
      </p:sp>
      <p:sp>
        <p:nvSpPr>
          <p:cNvPr id="11" name="Content Placeholder 10"/>
          <p:cNvSpPr>
            <a:spLocks noGrp="1"/>
          </p:cNvSpPr>
          <p:nvPr>
            <p:ph idx="1"/>
          </p:nvPr>
        </p:nvSpPr>
        <p:spPr>
          <a:xfrm>
            <a:off x="838200" y="1529595"/>
            <a:ext cx="10884540" cy="5252205"/>
          </a:xfrm>
        </p:spPr>
        <p:txBody>
          <a:bodyPr>
            <a:normAutofit fontScale="92500" lnSpcReduction="10000"/>
          </a:bodyPr>
          <a:lstStyle/>
          <a:p>
            <a:r>
              <a:rPr lang="en-US" sz="1800" dirty="0">
                <a:highlight>
                  <a:srgbClr val="FFFF00"/>
                </a:highlight>
              </a:rPr>
              <a:t>Elements</a:t>
            </a:r>
            <a:r>
              <a:rPr lang="en-US" sz="1800" dirty="0"/>
              <a:t> </a:t>
            </a:r>
          </a:p>
          <a:p>
            <a:pPr lvl="1"/>
            <a:r>
              <a:rPr lang="en-US" sz="1600" dirty="0">
                <a:solidFill>
                  <a:srgbClr val="FF0000"/>
                </a:solidFill>
              </a:rPr>
              <a:t>Modules,</a:t>
            </a:r>
            <a:r>
              <a:rPr lang="en-US" sz="1600" dirty="0"/>
              <a:t> which are implementation units of software that provide a coherent set of responsibilities. </a:t>
            </a:r>
          </a:p>
          <a:p>
            <a:r>
              <a:rPr lang="en-US" sz="1800" dirty="0">
                <a:highlight>
                  <a:srgbClr val="FFFF00"/>
                </a:highlight>
              </a:rPr>
              <a:t>Relations</a:t>
            </a:r>
          </a:p>
          <a:p>
            <a:pPr lvl="1"/>
            <a:r>
              <a:rPr lang="en-US" sz="1600" i="1" dirty="0">
                <a:solidFill>
                  <a:srgbClr val="FF0000"/>
                </a:solidFill>
              </a:rPr>
              <a:t>Is part of</a:t>
            </a:r>
            <a:r>
              <a:rPr lang="en-US" sz="1600" dirty="0"/>
              <a:t>, which defines a part/whole relationship between the submodule—the part—and the aggregate module—the whole.</a:t>
            </a:r>
          </a:p>
          <a:p>
            <a:pPr lvl="1"/>
            <a:r>
              <a:rPr lang="en-US" sz="1600" i="1" dirty="0">
                <a:solidFill>
                  <a:srgbClr val="FF0000"/>
                </a:solidFill>
              </a:rPr>
              <a:t>Depends on</a:t>
            </a:r>
            <a:r>
              <a:rPr lang="en-US" sz="1600" dirty="0">
                <a:solidFill>
                  <a:srgbClr val="FF0000"/>
                </a:solidFill>
              </a:rPr>
              <a:t>, </a:t>
            </a:r>
            <a:r>
              <a:rPr lang="en-US" sz="1600" dirty="0"/>
              <a:t>which defines a dependency relationship between two modules. Specific module views elaborate what dependency is meant.</a:t>
            </a:r>
          </a:p>
          <a:p>
            <a:pPr lvl="1"/>
            <a:r>
              <a:rPr lang="en-US" sz="1600" i="1" dirty="0">
                <a:solidFill>
                  <a:srgbClr val="FF0000"/>
                </a:solidFill>
              </a:rPr>
              <a:t>Is a</a:t>
            </a:r>
            <a:r>
              <a:rPr lang="en-US" sz="1600" dirty="0"/>
              <a:t>, which defines a generalization/specialization relationship between a more specific module—the child—and a more general module—the parent.</a:t>
            </a:r>
          </a:p>
          <a:p>
            <a:r>
              <a:rPr lang="en-US" altLang="zh-CN" sz="1800" dirty="0">
                <a:highlight>
                  <a:srgbClr val="FFFF00"/>
                </a:highlight>
              </a:rPr>
              <a:t>Constraints </a:t>
            </a:r>
          </a:p>
          <a:p>
            <a:pPr lvl="1"/>
            <a:r>
              <a:rPr lang="en-US" altLang="zh-CN" sz="1600" dirty="0"/>
              <a:t>Different module views may impose specific topological constraints, such as limitations on the visibility between modules.</a:t>
            </a:r>
          </a:p>
          <a:p>
            <a:r>
              <a:rPr lang="en-US" altLang="zh-CN" sz="1800" dirty="0">
                <a:highlight>
                  <a:srgbClr val="FFFF00"/>
                </a:highlight>
              </a:rPr>
              <a:t>Usage</a:t>
            </a:r>
          </a:p>
          <a:p>
            <a:pPr lvl="1"/>
            <a:r>
              <a:rPr lang="en-US" altLang="zh-CN" sz="1600" dirty="0"/>
              <a:t>Blueprint for construction of the code</a:t>
            </a:r>
          </a:p>
          <a:p>
            <a:pPr lvl="1"/>
            <a:r>
              <a:rPr lang="en-US" altLang="zh-CN" sz="1600" dirty="0"/>
              <a:t>Change-impact analysis</a:t>
            </a:r>
          </a:p>
          <a:p>
            <a:pPr lvl="1"/>
            <a:r>
              <a:rPr lang="en-US" altLang="zh-CN" sz="1600" dirty="0"/>
              <a:t>Planning incremental development</a:t>
            </a:r>
          </a:p>
          <a:p>
            <a:pPr lvl="1"/>
            <a:r>
              <a:rPr lang="en-US" altLang="zh-CN" sz="1600" dirty="0"/>
              <a:t>Requirements traceability analysis</a:t>
            </a:r>
          </a:p>
          <a:p>
            <a:pPr lvl="1"/>
            <a:r>
              <a:rPr lang="en-US" altLang="zh-CN" sz="1600" dirty="0"/>
              <a:t>Communicating the functionality of a system and the structure of its code base</a:t>
            </a:r>
          </a:p>
          <a:p>
            <a:pPr lvl="1"/>
            <a:r>
              <a:rPr lang="en-US" altLang="zh-CN" sz="1600" dirty="0"/>
              <a:t>Supporting the definition of work assignments, implementation schedules, and budget information</a:t>
            </a:r>
          </a:p>
          <a:p>
            <a:pPr lvl="1"/>
            <a:r>
              <a:rPr lang="en-US" altLang="zh-CN" sz="1600" dirty="0"/>
              <a:t>Showing the structure of information that the system needs to manage</a:t>
            </a:r>
          </a:p>
          <a:p>
            <a:r>
              <a:rPr lang="en-US" altLang="zh-CN" sz="2000" dirty="0"/>
              <a:t>It is unlikely that the documentation of any software architecture can be complete without </a:t>
            </a:r>
            <a:r>
              <a:rPr lang="en-US" altLang="zh-CN" sz="2000" dirty="0">
                <a:solidFill>
                  <a:srgbClr val="FF0000"/>
                </a:solidFill>
              </a:rPr>
              <a:t>at least one module view</a:t>
            </a:r>
            <a:r>
              <a:rPr lang="en-US" altLang="zh-CN" sz="2000" dirty="0"/>
              <a:t>.</a:t>
            </a:r>
          </a:p>
        </p:txBody>
      </p:sp>
    </p:spTree>
    <p:extLst>
      <p:ext uri="{BB962C8B-B14F-4D97-AF65-F5344CB8AC3E}">
        <p14:creationId xmlns:p14="http://schemas.microsoft.com/office/powerpoint/2010/main" val="3499466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views notations</a:t>
            </a:r>
          </a:p>
        </p:txBody>
      </p:sp>
      <p:sp>
        <p:nvSpPr>
          <p:cNvPr id="3" name="Content Placeholder 2"/>
          <p:cNvSpPr>
            <a:spLocks noGrp="1"/>
          </p:cNvSpPr>
          <p:nvPr>
            <p:ph idx="1"/>
          </p:nvPr>
        </p:nvSpPr>
        <p:spPr/>
        <p:txBody>
          <a:bodyPr>
            <a:normAutofit/>
          </a:bodyPr>
          <a:lstStyle/>
          <a:p>
            <a:r>
              <a:rPr lang="en-GB" sz="3600" dirty="0"/>
              <a:t>Informal:</a:t>
            </a:r>
          </a:p>
          <a:p>
            <a:pPr lvl="1"/>
            <a:r>
              <a:rPr lang="en-GB" sz="3200" dirty="0"/>
              <a:t>box-and-line drawings (Nesting can represent “is part of” relations)</a:t>
            </a:r>
          </a:p>
          <a:p>
            <a:pPr lvl="1"/>
            <a:r>
              <a:rPr lang="en-GB" sz="3200" dirty="0"/>
              <a:t>tables or lists (indenting can represent “is part of”)</a:t>
            </a:r>
          </a:p>
          <a:p>
            <a:r>
              <a:rPr lang="en-GB" sz="3600" dirty="0"/>
              <a:t>Semi-formal:</a:t>
            </a:r>
          </a:p>
          <a:p>
            <a:pPr lvl="1"/>
            <a:r>
              <a:rPr lang="en-GB" sz="3200" dirty="0"/>
              <a:t>UML class diagrams and package diagrams</a:t>
            </a:r>
          </a:p>
          <a:p>
            <a:endParaRPr lang="en-GB" sz="3600" dirty="0"/>
          </a:p>
        </p:txBody>
      </p:sp>
    </p:spTree>
    <p:extLst>
      <p:ext uri="{BB962C8B-B14F-4D97-AF65-F5344CB8AC3E}">
        <p14:creationId xmlns:p14="http://schemas.microsoft.com/office/powerpoint/2010/main" val="656209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C&amp;C Views</a:t>
            </a:r>
          </a:p>
        </p:txBody>
      </p:sp>
      <p:sp>
        <p:nvSpPr>
          <p:cNvPr id="3" name="Content Placeholder 2"/>
          <p:cNvSpPr>
            <a:spLocks noGrp="1"/>
          </p:cNvSpPr>
          <p:nvPr>
            <p:ph idx="1"/>
          </p:nvPr>
        </p:nvSpPr>
        <p:spPr>
          <a:xfrm>
            <a:off x="838200" y="1471206"/>
            <a:ext cx="10515600" cy="5163511"/>
          </a:xfrm>
        </p:spPr>
        <p:txBody>
          <a:bodyPr>
            <a:noAutofit/>
          </a:bodyPr>
          <a:lstStyle/>
          <a:p>
            <a:r>
              <a:rPr lang="en-US" sz="1500" dirty="0">
                <a:highlight>
                  <a:srgbClr val="FFFF00"/>
                </a:highlight>
              </a:rPr>
              <a:t>Elements</a:t>
            </a:r>
          </a:p>
          <a:p>
            <a:pPr lvl="1"/>
            <a:r>
              <a:rPr lang="en-US" sz="1500" i="1" dirty="0">
                <a:solidFill>
                  <a:srgbClr val="FF0000"/>
                </a:solidFill>
              </a:rPr>
              <a:t>Components</a:t>
            </a:r>
            <a:r>
              <a:rPr lang="en-US" sz="1500" i="1" dirty="0"/>
              <a:t>.</a:t>
            </a:r>
            <a:r>
              <a:rPr lang="en-US" sz="1500" dirty="0"/>
              <a:t> Principal processing units and data stores. A component has a set of </a:t>
            </a:r>
            <a:r>
              <a:rPr lang="en-US" sz="1500" i="1" dirty="0"/>
              <a:t>ports</a:t>
            </a:r>
            <a:r>
              <a:rPr lang="en-US" sz="1500" dirty="0"/>
              <a:t> through which it interacts with other components (via connectors).</a:t>
            </a:r>
          </a:p>
          <a:p>
            <a:pPr lvl="1"/>
            <a:r>
              <a:rPr lang="en-US" sz="1500" i="1" dirty="0">
                <a:solidFill>
                  <a:srgbClr val="FF0000"/>
                </a:solidFill>
              </a:rPr>
              <a:t>Connectors</a:t>
            </a:r>
            <a:r>
              <a:rPr lang="en-US" sz="1500" dirty="0"/>
              <a:t>. Pathways of interaction between components. Connectors have a set of roles (interfaces) that indicate how components may use a connector </a:t>
            </a:r>
            <a:r>
              <a:rPr lang="en-US" sz="1500" dirty="0">
                <a:solidFill>
                  <a:srgbClr val="FF0000"/>
                </a:solidFill>
              </a:rPr>
              <a:t>in interactions</a:t>
            </a:r>
            <a:r>
              <a:rPr lang="en-US" sz="1500" dirty="0"/>
              <a:t>.</a:t>
            </a:r>
          </a:p>
          <a:p>
            <a:r>
              <a:rPr lang="en-US" sz="1500" dirty="0">
                <a:highlight>
                  <a:srgbClr val="FFFF00"/>
                </a:highlight>
              </a:rPr>
              <a:t>Relations</a:t>
            </a:r>
          </a:p>
          <a:p>
            <a:pPr lvl="1"/>
            <a:r>
              <a:rPr lang="en-US" sz="1500" i="1" dirty="0">
                <a:solidFill>
                  <a:srgbClr val="FF0000"/>
                </a:solidFill>
              </a:rPr>
              <a:t>Attachments</a:t>
            </a:r>
            <a:r>
              <a:rPr lang="en-US" sz="1500" dirty="0"/>
              <a:t>. Component ports are associated with connector roles to yield a graph of components and connectors</a:t>
            </a:r>
            <a:r>
              <a:rPr lang="en-US" sz="1500" i="1" dirty="0"/>
              <a:t>.</a:t>
            </a:r>
            <a:endParaRPr lang="en-US" sz="1500" dirty="0"/>
          </a:p>
          <a:p>
            <a:pPr lvl="1"/>
            <a:r>
              <a:rPr lang="en-US" sz="1500" i="1" dirty="0">
                <a:solidFill>
                  <a:srgbClr val="FF0000"/>
                </a:solidFill>
              </a:rPr>
              <a:t>Interface delegation</a:t>
            </a:r>
            <a:r>
              <a:rPr lang="en-US" sz="1500" i="1" dirty="0"/>
              <a:t>.</a:t>
            </a:r>
            <a:r>
              <a:rPr lang="en-US" sz="1500" dirty="0"/>
              <a:t> In some situations component ports are associated with one or more ports in an “internal” subarchitecture. The case is similar for the roles of a connector.</a:t>
            </a:r>
          </a:p>
          <a:p>
            <a:r>
              <a:rPr lang="en-US" altLang="zh-CN" sz="1500" dirty="0">
                <a:highlight>
                  <a:srgbClr val="FFFF00"/>
                </a:highlight>
              </a:rPr>
              <a:t>Constraints</a:t>
            </a:r>
          </a:p>
          <a:p>
            <a:pPr lvl="1"/>
            <a:r>
              <a:rPr lang="en-US" altLang="zh-CN" sz="1500" dirty="0"/>
              <a:t>Components can only be attached to connectors, not directly to other components.</a:t>
            </a:r>
          </a:p>
          <a:p>
            <a:pPr lvl="1"/>
            <a:r>
              <a:rPr lang="en-US" altLang="zh-CN" sz="1500" dirty="0"/>
              <a:t>Connectors can only be attached to components, not directly to other connectors.</a:t>
            </a:r>
          </a:p>
          <a:p>
            <a:pPr lvl="1"/>
            <a:r>
              <a:rPr lang="en-US" altLang="zh-CN" sz="1500" dirty="0"/>
              <a:t>Attachments can only be made between compatible ports and roles.</a:t>
            </a:r>
          </a:p>
          <a:p>
            <a:pPr lvl="1"/>
            <a:r>
              <a:rPr lang="en-US" altLang="zh-CN" sz="1500" dirty="0"/>
              <a:t>Interface delegation can only be defined between two compatible ports (or two compatible roles).</a:t>
            </a:r>
          </a:p>
          <a:p>
            <a:pPr lvl="1"/>
            <a:r>
              <a:rPr lang="en-US" altLang="zh-CN" sz="1500" dirty="0"/>
              <a:t>Connectors cannot appear in isolation; a connector must be attached to a component.</a:t>
            </a:r>
          </a:p>
          <a:p>
            <a:r>
              <a:rPr lang="en-US" altLang="zh-CN" sz="1500" dirty="0">
                <a:highlight>
                  <a:srgbClr val="FFFF00"/>
                </a:highlight>
              </a:rPr>
              <a:t>Usage</a:t>
            </a:r>
          </a:p>
          <a:p>
            <a:pPr lvl="1"/>
            <a:r>
              <a:rPr lang="en-US" altLang="zh-CN" sz="1500" dirty="0"/>
              <a:t>Show how the system works.</a:t>
            </a:r>
          </a:p>
          <a:p>
            <a:pPr lvl="1"/>
            <a:r>
              <a:rPr lang="en-US" altLang="zh-CN" sz="1500" dirty="0"/>
              <a:t>Guide development by specifying structure and behavior of runtime elements.</a:t>
            </a:r>
          </a:p>
          <a:p>
            <a:pPr lvl="1"/>
            <a:r>
              <a:rPr lang="en-US" altLang="zh-CN" sz="1500" dirty="0"/>
              <a:t>Help reason about runtime system quality attributes, such as performance and availability.</a:t>
            </a:r>
          </a:p>
        </p:txBody>
      </p:sp>
    </p:spTree>
    <p:extLst>
      <p:ext uri="{BB962C8B-B14F-4D97-AF65-F5344CB8AC3E}">
        <p14:creationId xmlns:p14="http://schemas.microsoft.com/office/powerpoint/2010/main" val="1272868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Notations for C&amp;C Views</a:t>
            </a:r>
          </a:p>
        </p:txBody>
      </p:sp>
      <p:sp>
        <p:nvSpPr>
          <p:cNvPr id="3" name="Content Placeholder 2"/>
          <p:cNvSpPr>
            <a:spLocks noGrp="1"/>
          </p:cNvSpPr>
          <p:nvPr>
            <p:ph idx="1"/>
          </p:nvPr>
        </p:nvSpPr>
        <p:spPr/>
        <p:txBody>
          <a:bodyPr>
            <a:normAutofit/>
          </a:bodyPr>
          <a:lstStyle/>
          <a:p>
            <a:r>
              <a:rPr lang="en-US" dirty="0"/>
              <a:t>UML components are good match for C&amp;C components.</a:t>
            </a:r>
          </a:p>
        </p:txBody>
      </p:sp>
      <p:pic>
        <p:nvPicPr>
          <p:cNvPr id="5" name="Picture 4" descr="uml.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2924944"/>
            <a:ext cx="7010400" cy="2755900"/>
          </a:xfrm>
          <a:prstGeom prst="rect">
            <a:avLst/>
          </a:prstGeom>
        </p:spPr>
      </p:pic>
    </p:spTree>
    <p:extLst>
      <p:ext uri="{BB962C8B-B14F-4D97-AF65-F5344CB8AC3E}">
        <p14:creationId xmlns:p14="http://schemas.microsoft.com/office/powerpoint/2010/main" val="1106004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Notations for C&amp;C Views</a:t>
            </a:r>
          </a:p>
        </p:txBody>
      </p:sp>
      <p:sp>
        <p:nvSpPr>
          <p:cNvPr id="3" name="Content Placeholder 2"/>
          <p:cNvSpPr>
            <a:spLocks noGrp="1"/>
          </p:cNvSpPr>
          <p:nvPr>
            <p:ph idx="1"/>
          </p:nvPr>
        </p:nvSpPr>
        <p:spPr/>
        <p:txBody>
          <a:bodyPr>
            <a:normAutofit fontScale="70000" lnSpcReduction="20000"/>
          </a:bodyPr>
          <a:lstStyle/>
          <a:p>
            <a:r>
              <a:rPr lang="en-US" sz="3800" dirty="0">
                <a:solidFill>
                  <a:srgbClr val="FF0000"/>
                </a:solidFill>
              </a:rPr>
              <a:t>UML connectors are not rich enough</a:t>
            </a:r>
            <a:r>
              <a:rPr lang="en-US" sz="3800" dirty="0"/>
              <a:t> to represent many C&amp;C connectors.  </a:t>
            </a:r>
          </a:p>
          <a:p>
            <a:pPr lvl="1"/>
            <a:r>
              <a:rPr lang="en-US" sz="3200" dirty="0"/>
              <a:t>UML connectors cannot have substructure, attributes, or behavioral descriptions. </a:t>
            </a:r>
          </a:p>
          <a:p>
            <a:r>
              <a:rPr lang="en-US" sz="3800" dirty="0"/>
              <a:t>Represent a “simple” C&amp;C connector using a UML connector—</a:t>
            </a:r>
            <a:r>
              <a:rPr lang="en-US" sz="3800" dirty="0">
                <a:solidFill>
                  <a:srgbClr val="FF0000"/>
                </a:solidFill>
              </a:rPr>
              <a:t>a line</a:t>
            </a:r>
            <a:r>
              <a:rPr lang="en-US" sz="3800" dirty="0"/>
              <a:t>. </a:t>
            </a:r>
          </a:p>
          <a:p>
            <a:pPr lvl="1"/>
            <a:r>
              <a:rPr lang="en-US" sz="3200" dirty="0"/>
              <a:t>Many commonly used C&amp;C connectors have well-known, application-independent semantics and implementations, such as function calls or data read operations. </a:t>
            </a:r>
          </a:p>
          <a:p>
            <a:pPr lvl="1"/>
            <a:r>
              <a:rPr lang="en-US" sz="3200" dirty="0"/>
              <a:t>You can use a stereotype to denote the type of connector. </a:t>
            </a:r>
          </a:p>
          <a:p>
            <a:r>
              <a:rPr lang="en-US" sz="3800" dirty="0"/>
              <a:t>Connector roles cannot be explicitly represented with a UML connector.</a:t>
            </a:r>
          </a:p>
          <a:p>
            <a:pPr lvl="1"/>
            <a:r>
              <a:rPr lang="en-US" sz="3200" dirty="0"/>
              <a:t>The UML connector element does not allow the inclusion of interfaces.</a:t>
            </a:r>
          </a:p>
          <a:p>
            <a:pPr lvl="1"/>
            <a:r>
              <a:rPr lang="en-US" sz="3200" dirty="0"/>
              <a:t>Label the connector ends and use these labels to identify role descriptions that must be documented elsewhere.</a:t>
            </a:r>
          </a:p>
          <a:p>
            <a:r>
              <a:rPr lang="en-US" sz="3800" dirty="0"/>
              <a:t>Represent a “rich” C&amp;C connector using a UML component, or by annotating a line UML connector with a tag that explains the meaning of the complex connector.</a:t>
            </a:r>
            <a:endParaRPr lang="en-US" dirty="0"/>
          </a:p>
          <a:p>
            <a:endParaRPr lang="en-US" dirty="0"/>
          </a:p>
        </p:txBody>
      </p:sp>
    </p:spTree>
    <p:extLst>
      <p:ext uri="{BB962C8B-B14F-4D97-AF65-F5344CB8AC3E}">
        <p14:creationId xmlns:p14="http://schemas.microsoft.com/office/powerpoint/2010/main" val="2600836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Allocation Views</a:t>
            </a:r>
          </a:p>
        </p:txBody>
      </p:sp>
      <p:sp>
        <p:nvSpPr>
          <p:cNvPr id="3" name="Content Placeholder 2"/>
          <p:cNvSpPr>
            <a:spLocks noGrp="1"/>
          </p:cNvSpPr>
          <p:nvPr>
            <p:ph idx="1"/>
          </p:nvPr>
        </p:nvSpPr>
        <p:spPr/>
        <p:txBody>
          <a:bodyPr>
            <a:normAutofit fontScale="85000" lnSpcReduction="20000"/>
          </a:bodyPr>
          <a:lstStyle/>
          <a:p>
            <a:r>
              <a:rPr lang="en-US" sz="2400" dirty="0">
                <a:highlight>
                  <a:srgbClr val="FFFF00"/>
                </a:highlight>
              </a:rPr>
              <a:t>Elements</a:t>
            </a:r>
          </a:p>
          <a:p>
            <a:pPr lvl="1"/>
            <a:r>
              <a:rPr lang="en-US" i="1" dirty="0">
                <a:solidFill>
                  <a:srgbClr val="FF0000"/>
                </a:solidFill>
              </a:rPr>
              <a:t>Software element</a:t>
            </a:r>
            <a:r>
              <a:rPr lang="en-US" dirty="0">
                <a:solidFill>
                  <a:srgbClr val="FF0000"/>
                </a:solidFill>
              </a:rPr>
              <a:t> </a:t>
            </a:r>
            <a:r>
              <a:rPr lang="en-US" dirty="0"/>
              <a:t>and </a:t>
            </a:r>
            <a:r>
              <a:rPr lang="en-US" i="1" dirty="0">
                <a:solidFill>
                  <a:srgbClr val="FF0000"/>
                </a:solidFill>
              </a:rPr>
              <a:t>environmental element</a:t>
            </a:r>
            <a:r>
              <a:rPr lang="en-US" i="1" dirty="0"/>
              <a:t>.</a:t>
            </a:r>
            <a:endParaRPr lang="en-US" dirty="0"/>
          </a:p>
          <a:p>
            <a:pPr lvl="1"/>
            <a:r>
              <a:rPr lang="en-US" dirty="0"/>
              <a:t>A software element has properties that are </a:t>
            </a:r>
            <a:r>
              <a:rPr lang="en-US" i="1" dirty="0"/>
              <a:t>required</a:t>
            </a:r>
            <a:r>
              <a:rPr lang="en-US" dirty="0"/>
              <a:t> of the environment.</a:t>
            </a:r>
          </a:p>
          <a:p>
            <a:pPr lvl="1"/>
            <a:r>
              <a:rPr lang="en-US" dirty="0"/>
              <a:t>An environmental element has properties that are </a:t>
            </a:r>
            <a:r>
              <a:rPr lang="en-US" i="1" dirty="0"/>
              <a:t>provided</a:t>
            </a:r>
            <a:r>
              <a:rPr lang="en-US" dirty="0"/>
              <a:t> to the software.</a:t>
            </a:r>
          </a:p>
          <a:p>
            <a:r>
              <a:rPr lang="en-US" sz="2400" dirty="0">
                <a:highlight>
                  <a:srgbClr val="FFFF00"/>
                </a:highlight>
              </a:rPr>
              <a:t>Relations</a:t>
            </a:r>
          </a:p>
          <a:p>
            <a:pPr lvl="1"/>
            <a:r>
              <a:rPr lang="en-US" i="1" dirty="0">
                <a:solidFill>
                  <a:srgbClr val="FF0000"/>
                </a:solidFill>
              </a:rPr>
              <a:t>Allocated to</a:t>
            </a:r>
            <a:r>
              <a:rPr lang="en-US" dirty="0"/>
              <a:t>. A software element is mapped (allocated to) an environmental element. Properties are dependent on the particular view.</a:t>
            </a:r>
          </a:p>
          <a:p>
            <a:r>
              <a:rPr lang="en-US" altLang="zh-CN" sz="2400" dirty="0"/>
              <a:t>Constraints</a:t>
            </a:r>
          </a:p>
          <a:p>
            <a:pPr lvl="1"/>
            <a:r>
              <a:rPr lang="en-US" altLang="zh-CN" dirty="0"/>
              <a:t>Varies by view</a:t>
            </a:r>
          </a:p>
          <a:p>
            <a:r>
              <a:rPr lang="en-US" altLang="zh-CN" sz="2400" dirty="0"/>
              <a:t>Usage</a:t>
            </a:r>
          </a:p>
          <a:p>
            <a:pPr lvl="1"/>
            <a:r>
              <a:rPr lang="en-US" altLang="zh-CN" dirty="0"/>
              <a:t>Reasoning about performance, availability, security, and safety.</a:t>
            </a:r>
          </a:p>
          <a:p>
            <a:pPr lvl="1"/>
            <a:r>
              <a:rPr lang="en-US" altLang="zh-CN" dirty="0"/>
              <a:t>Reasoning about distributed development and allocation of work to teams.</a:t>
            </a:r>
          </a:p>
          <a:p>
            <a:pPr lvl="1"/>
            <a:r>
              <a:rPr lang="en-US" altLang="zh-CN" dirty="0"/>
              <a:t>Reasoning about concurrent access to software versions.</a:t>
            </a:r>
          </a:p>
          <a:p>
            <a:pPr lvl="1"/>
            <a:r>
              <a:rPr lang="en-US" altLang="zh-CN" dirty="0"/>
              <a:t>Reasoning about the form and mechanisms of system installation.</a:t>
            </a:r>
            <a:endParaRPr lang="en-US" dirty="0"/>
          </a:p>
          <a:p>
            <a:endParaRPr lang="en-US" dirty="0"/>
          </a:p>
        </p:txBody>
      </p:sp>
    </p:spTree>
    <p:extLst>
      <p:ext uri="{BB962C8B-B14F-4D97-AF65-F5344CB8AC3E}">
        <p14:creationId xmlns:p14="http://schemas.microsoft.com/office/powerpoint/2010/main" val="3715857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Stakeholder perspectives</a:t>
            </a:r>
          </a:p>
        </p:txBody>
      </p:sp>
      <p:sp>
        <p:nvSpPr>
          <p:cNvPr id="3" name="Content Placeholder 2"/>
          <p:cNvSpPr>
            <a:spLocks noGrp="1"/>
          </p:cNvSpPr>
          <p:nvPr>
            <p:ph idx="1"/>
          </p:nvPr>
        </p:nvSpPr>
        <p:spPr/>
        <p:txBody>
          <a:bodyPr>
            <a:normAutofit/>
          </a:bodyPr>
          <a:lstStyle/>
          <a:p>
            <a:r>
              <a:rPr lang="en-GB" dirty="0"/>
              <a:t>Stakeholder perspectives are ways of thinking about the software in a context, especially as they relate to concerns.</a:t>
            </a:r>
          </a:p>
          <a:p>
            <a:r>
              <a:rPr lang="en-GB" dirty="0"/>
              <a:t>There are often multiple stakeholder perspectives on any software system.</a:t>
            </a:r>
          </a:p>
          <a:p>
            <a:r>
              <a:rPr lang="en-GB" dirty="0"/>
              <a:t>EXAMPLE – a mobile app may have the following perspectives</a:t>
            </a:r>
          </a:p>
          <a:p>
            <a:pPr lvl="1"/>
            <a:r>
              <a:rPr lang="en-GB" dirty="0"/>
              <a:t>Development perspective</a:t>
            </a:r>
          </a:p>
          <a:p>
            <a:pPr lvl="1"/>
            <a:r>
              <a:rPr lang="en-GB" dirty="0"/>
              <a:t>Deployment perspective</a:t>
            </a:r>
          </a:p>
          <a:p>
            <a:pPr lvl="1"/>
            <a:r>
              <a:rPr lang="en-GB" dirty="0"/>
              <a:t>Customization perspective</a:t>
            </a:r>
          </a:p>
          <a:p>
            <a:r>
              <a:rPr lang="en-GB" dirty="0"/>
              <a:t>Each perspective results in one or more </a:t>
            </a:r>
            <a:r>
              <a:rPr lang="en-GB" u="sng" dirty="0"/>
              <a:t>concerns.</a:t>
            </a:r>
            <a:endParaRPr lang="en-GB" dirty="0"/>
          </a:p>
        </p:txBody>
      </p:sp>
    </p:spTree>
    <p:extLst>
      <p:ext uri="{BB962C8B-B14F-4D97-AF65-F5344CB8AC3E}">
        <p14:creationId xmlns:p14="http://schemas.microsoft.com/office/powerpoint/2010/main" val="468177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a:t>
            </a:r>
          </a:p>
        </p:txBody>
      </p:sp>
      <p:sp>
        <p:nvSpPr>
          <p:cNvPr id="3" name="Content Placeholder 2"/>
          <p:cNvSpPr>
            <a:spLocks noGrp="1"/>
          </p:cNvSpPr>
          <p:nvPr>
            <p:ph idx="1"/>
          </p:nvPr>
        </p:nvSpPr>
        <p:spPr/>
        <p:txBody>
          <a:bodyPr>
            <a:normAutofit/>
          </a:bodyPr>
          <a:lstStyle/>
          <a:p>
            <a:r>
              <a:rPr lang="en-US" dirty="0"/>
              <a:t>A </a:t>
            </a:r>
            <a:r>
              <a:rPr lang="en-US" i="1" dirty="0"/>
              <a:t>quality view</a:t>
            </a:r>
            <a:r>
              <a:rPr lang="en-US" dirty="0"/>
              <a:t> can be tailored for specific stakeholders or to address specific concerns.</a:t>
            </a:r>
          </a:p>
          <a:p>
            <a:r>
              <a:rPr lang="en-US" dirty="0"/>
              <a:t>A quality view is formed by extracting the relevant pieces of structural views and packaging them together.</a:t>
            </a:r>
          </a:p>
          <a:p>
            <a:endParaRPr lang="en-US" dirty="0"/>
          </a:p>
        </p:txBody>
      </p:sp>
    </p:spTree>
    <p:extLst>
      <p:ext uri="{BB962C8B-B14F-4D97-AF65-F5344CB8AC3E}">
        <p14:creationId xmlns:p14="http://schemas.microsoft.com/office/powerpoint/2010/main" val="4150812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Autofit/>
          </a:bodyPr>
          <a:lstStyle/>
          <a:p>
            <a:r>
              <a:rPr lang="en-US" sz="3200" i="1" dirty="0"/>
              <a:t>Security view</a:t>
            </a:r>
            <a:endParaRPr lang="en-US" sz="3200" dirty="0"/>
          </a:p>
          <a:p>
            <a:pPr lvl="1"/>
            <a:r>
              <a:rPr lang="en-US" dirty="0"/>
              <a:t>Show the components that have some security role or responsibility, how those components communicate, any data repositories for security information, and repositories that are of security interest.</a:t>
            </a:r>
          </a:p>
          <a:p>
            <a:pPr lvl="1"/>
            <a:r>
              <a:rPr lang="en-US" dirty="0"/>
              <a:t>The view’s context information would show other security measures (such as physical security) in the system’s environment.</a:t>
            </a:r>
          </a:p>
          <a:p>
            <a:pPr lvl="1"/>
            <a:r>
              <a:rPr lang="en-US" dirty="0"/>
              <a:t>The behavior part of a security view</a:t>
            </a:r>
          </a:p>
          <a:p>
            <a:pPr lvl="2"/>
            <a:r>
              <a:rPr lang="en-US" sz="2400" dirty="0"/>
              <a:t>Show how the operation of security protocols and where and how humans interact with the security elements.</a:t>
            </a:r>
          </a:p>
          <a:p>
            <a:pPr lvl="2"/>
            <a:r>
              <a:rPr lang="en-US" sz="2400" dirty="0"/>
              <a:t>Capture how the system would respond to specific threats and vulnerabilities.</a:t>
            </a:r>
          </a:p>
          <a:p>
            <a:endParaRPr lang="en-US" sz="1200" dirty="0"/>
          </a:p>
        </p:txBody>
      </p:sp>
    </p:spTree>
    <p:extLst>
      <p:ext uri="{BB962C8B-B14F-4D97-AF65-F5344CB8AC3E}">
        <p14:creationId xmlns:p14="http://schemas.microsoft.com/office/powerpoint/2010/main" val="2755558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Views:  Examples</a:t>
            </a:r>
          </a:p>
        </p:txBody>
      </p:sp>
      <p:sp>
        <p:nvSpPr>
          <p:cNvPr id="3" name="Content Placeholder 2"/>
          <p:cNvSpPr>
            <a:spLocks noGrp="1"/>
          </p:cNvSpPr>
          <p:nvPr>
            <p:ph idx="1"/>
          </p:nvPr>
        </p:nvSpPr>
        <p:spPr/>
        <p:txBody>
          <a:bodyPr>
            <a:normAutofit fontScale="55000" lnSpcReduction="20000"/>
          </a:bodyPr>
          <a:lstStyle/>
          <a:p>
            <a:r>
              <a:rPr lang="en-US" sz="7000" i="1" dirty="0"/>
              <a:t>Communications view</a:t>
            </a:r>
            <a:endParaRPr lang="en-US" sz="7000" dirty="0"/>
          </a:p>
          <a:p>
            <a:pPr lvl="1"/>
            <a:r>
              <a:rPr lang="en-US" sz="5500" dirty="0"/>
              <a:t>Especially helpful for systems that are globally dispersed and heterogeneous.</a:t>
            </a:r>
          </a:p>
          <a:p>
            <a:pPr lvl="1"/>
            <a:r>
              <a:rPr lang="en-US" sz="5500" dirty="0"/>
              <a:t>Show all of the component-to-component channels, the various network channels, quality-of-service parameter values, and areas of concurrency.</a:t>
            </a:r>
          </a:p>
          <a:p>
            <a:pPr lvl="1"/>
            <a:r>
              <a:rPr lang="en-US" sz="5500" dirty="0"/>
              <a:t>Used to analyze certain kinds of performance and reliability (such as deadlock or race condition detection).</a:t>
            </a:r>
          </a:p>
          <a:p>
            <a:pPr lvl="1"/>
            <a:r>
              <a:rPr lang="en-US" sz="5500" dirty="0"/>
              <a:t>The behavior part of this view could show (for example) how network bandwidth is dynamically allocated.</a:t>
            </a:r>
          </a:p>
          <a:p>
            <a:endParaRPr lang="en-US" dirty="0"/>
          </a:p>
        </p:txBody>
      </p:sp>
    </p:spTree>
    <p:extLst>
      <p:ext uri="{BB962C8B-B14F-4D97-AF65-F5344CB8AC3E}">
        <p14:creationId xmlns:p14="http://schemas.microsoft.com/office/powerpoint/2010/main" val="1876770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GB" dirty="0"/>
              <a:t>Creating documentation</a:t>
            </a:r>
          </a:p>
        </p:txBody>
      </p:sp>
    </p:spTree>
    <p:extLst>
      <p:ext uri="{BB962C8B-B14F-4D97-AF65-F5344CB8AC3E}">
        <p14:creationId xmlns:p14="http://schemas.microsoft.com/office/powerpoint/2010/main" val="74313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normAutofit fontScale="92500" lnSpcReduction="10000"/>
          </a:bodyPr>
          <a:lstStyle/>
          <a:p>
            <a:r>
              <a:rPr lang="en-US" sz="4000" dirty="0"/>
              <a:t>Principle of architecture documentation:</a:t>
            </a:r>
          </a:p>
          <a:p>
            <a:pPr lvl="1"/>
            <a:r>
              <a:rPr lang="en-US" sz="3600" i="1" dirty="0"/>
              <a:t>Documenting an architecture is a matter of documenting the </a:t>
            </a:r>
            <a:r>
              <a:rPr lang="en-US" sz="3600" i="1" dirty="0">
                <a:solidFill>
                  <a:srgbClr val="FF0000"/>
                </a:solidFill>
              </a:rPr>
              <a:t>relevant views </a:t>
            </a:r>
            <a:r>
              <a:rPr lang="en-US" sz="3600" i="1" dirty="0"/>
              <a:t>and then adding documentation that applies to more than one view.</a:t>
            </a:r>
          </a:p>
          <a:p>
            <a:r>
              <a:rPr lang="en-US" sz="4000" dirty="0"/>
              <a:t>Which views to include in the documentation?</a:t>
            </a:r>
          </a:p>
          <a:p>
            <a:r>
              <a:rPr lang="en-US" sz="4000" dirty="0"/>
              <a:t>We talked about different kinds of structures and views.</a:t>
            </a:r>
          </a:p>
          <a:p>
            <a:pPr lvl="1"/>
            <a:r>
              <a:rPr lang="en-US" altLang="zh-CN" sz="3200" dirty="0"/>
              <a:t>Architects use these views to build a documentation</a:t>
            </a:r>
          </a:p>
          <a:p>
            <a:pPr lvl="1"/>
            <a:r>
              <a:rPr lang="en-US" altLang="zh-CN" sz="3200" dirty="0"/>
              <a:t>But how to choose the views to include?</a:t>
            </a:r>
            <a:endParaRPr lang="x-none" altLang="zh-CN" sz="3200" dirty="0"/>
          </a:p>
          <a:p>
            <a:pPr lvl="1"/>
            <a:endParaRPr lang="en-US" sz="3600" i="1" dirty="0"/>
          </a:p>
          <a:p>
            <a:pPr lvl="1"/>
            <a:endParaRPr lang="en-US" sz="3600" i="1" dirty="0"/>
          </a:p>
          <a:p>
            <a:endParaRPr lang="en-US" sz="4000" i="1" dirty="0"/>
          </a:p>
          <a:p>
            <a:endParaRPr lang="en-US" sz="4000" dirty="0"/>
          </a:p>
        </p:txBody>
      </p:sp>
    </p:spTree>
    <p:extLst>
      <p:ext uri="{BB962C8B-B14F-4D97-AF65-F5344CB8AC3E}">
        <p14:creationId xmlns:p14="http://schemas.microsoft.com/office/powerpoint/2010/main" val="1893080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286DD77-B487-48A6-B9D7-9A8DC955225F}"/>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There are so many different types of views to choose from. Based on what we discussed so far, suggest how many and which ones should we include in the documentation of our system?</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AD9CBF74-2974-4D0E-A9CF-FC7FC5A8C05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8128AD06-2614-4691-A0FD-D1C217174517}"/>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Open Question is only supported on Version 2.0 or newer.</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C48BC570-01D6-459A-B21B-81BDA17DF328}"/>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190CDB0-597C-41C5-B363-21726FA3FFD4}"/>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ColorBlock">
              <a:extLst>
                <a:ext uri="{FF2B5EF4-FFF2-40B4-BE49-F238E27FC236}">
                  <a16:creationId xmlns:a16="http://schemas.microsoft.com/office/drawing/2014/main" id="{7228E998-0A32-43F7-8462-84D96BE37D10}"/>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TypeText">
              <a:extLst>
                <a:ext uri="{FF2B5EF4-FFF2-40B4-BE49-F238E27FC236}">
                  <a16:creationId xmlns:a16="http://schemas.microsoft.com/office/drawing/2014/main" id="{BCA35952-6942-4184-901F-B3C3B4757A09}"/>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FFAE20CC-8CE8-4C27-9BD0-84F6B0C0A737}"/>
                </a:ext>
              </a:extLst>
            </p:cNvPr>
            <p:cNvSpPr txBox="1"/>
            <p:nvPr>
              <p:custDataLst>
                <p:tags r:id="rId10"/>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3333A1FE-1C05-4868-83B7-930694B75358}"/>
              </a:ext>
            </a:extLst>
          </p:cNvPr>
          <p:cNvPicPr>
            <a:picLocks/>
          </p:cNvPicPr>
          <p:nvPr>
            <p:custDataLst>
              <p:tags r:id="rId6"/>
            </p:custDataLst>
          </p:nvPr>
        </p:nvPicPr>
        <p:blipFill>
          <a:blip r:embed="rId12" cstate="email">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 name="Content Placeholder 2">
            <a:extLst>
              <a:ext uri="{FF2B5EF4-FFF2-40B4-BE49-F238E27FC236}">
                <a16:creationId xmlns:a16="http://schemas.microsoft.com/office/drawing/2014/main" id="{3A3DCA33-237A-F853-DAC4-F2E4B3E753E8}"/>
              </a:ext>
            </a:extLst>
          </p:cNvPr>
          <p:cNvSpPr txBox="1">
            <a:spLocks/>
          </p:cNvSpPr>
          <p:nvPr/>
        </p:nvSpPr>
        <p:spPr>
          <a:xfrm>
            <a:off x="1206500" y="2628192"/>
            <a:ext cx="10275064" cy="28650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b="1" dirty="0"/>
              <a:t>Which Views?  The Ones You Need!</a:t>
            </a:r>
            <a:endParaRPr lang="en-US" sz="2600" b="1" dirty="0"/>
          </a:p>
          <a:p>
            <a:r>
              <a:rPr lang="en-US" sz="2400" dirty="0"/>
              <a:t>Different views support different goals and uses.</a:t>
            </a:r>
          </a:p>
          <a:p>
            <a:r>
              <a:rPr lang="en-US" sz="2400" dirty="0"/>
              <a:t>The views you should document depend on the uses you expect to make of the documentation.</a:t>
            </a:r>
          </a:p>
          <a:p>
            <a:r>
              <a:rPr lang="en-US" sz="2400" dirty="0"/>
              <a:t>Each view has a cost and a benefit; you should ensure that the benefits of maintaining a view outweigh its costs.</a:t>
            </a:r>
          </a:p>
          <a:p>
            <a:endParaRPr lang="en-US" sz="3600" dirty="0"/>
          </a:p>
        </p:txBody>
      </p:sp>
    </p:spTree>
    <p:custDataLst>
      <p:tags r:id="rId1"/>
    </p:custDataLst>
    <p:extLst>
      <p:ext uri="{BB962C8B-B14F-4D97-AF65-F5344CB8AC3E}">
        <p14:creationId xmlns:p14="http://schemas.microsoft.com/office/powerpoint/2010/main" val="4006172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Views</a:t>
            </a:r>
          </a:p>
        </p:txBody>
      </p:sp>
      <p:sp>
        <p:nvSpPr>
          <p:cNvPr id="3" name="Content Placeholder 2"/>
          <p:cNvSpPr>
            <a:spLocks noGrp="1"/>
          </p:cNvSpPr>
          <p:nvPr>
            <p:ph idx="1"/>
          </p:nvPr>
        </p:nvSpPr>
        <p:spPr/>
        <p:txBody>
          <a:bodyPr>
            <a:normAutofit fontScale="92500" lnSpcReduction="10000"/>
          </a:bodyPr>
          <a:lstStyle/>
          <a:p>
            <a:r>
              <a:rPr lang="en-US" dirty="0"/>
              <a:t>You can determine which views are required, when to create them, and how much detail to include if you know the following:</a:t>
            </a:r>
          </a:p>
          <a:p>
            <a:pPr lvl="1"/>
            <a:r>
              <a:rPr lang="en-US" dirty="0"/>
              <a:t>What people, and with what skills, are available</a:t>
            </a:r>
          </a:p>
          <a:p>
            <a:pPr lvl="1"/>
            <a:r>
              <a:rPr lang="en-US" dirty="0"/>
              <a:t>Which standards you have to comply with</a:t>
            </a:r>
          </a:p>
          <a:p>
            <a:pPr lvl="1"/>
            <a:r>
              <a:rPr lang="en-US" dirty="0"/>
              <a:t>What budget is on hand</a:t>
            </a:r>
          </a:p>
          <a:p>
            <a:pPr lvl="1"/>
            <a:r>
              <a:rPr lang="en-US" dirty="0"/>
              <a:t>What the schedule is</a:t>
            </a:r>
          </a:p>
          <a:p>
            <a:pPr lvl="1"/>
            <a:r>
              <a:rPr lang="en-US" dirty="0"/>
              <a:t>What the information needs of the important stakeholders are</a:t>
            </a:r>
          </a:p>
          <a:p>
            <a:pPr lvl="1"/>
            <a:r>
              <a:rPr lang="en-US" dirty="0"/>
              <a:t>What the driving quality attribute requirements are</a:t>
            </a:r>
          </a:p>
          <a:p>
            <a:pPr lvl="1"/>
            <a:r>
              <a:rPr lang="en-US" dirty="0"/>
              <a:t>What the approximate size of the system is</a:t>
            </a:r>
          </a:p>
          <a:p>
            <a:r>
              <a:rPr lang="en-US" altLang="zh-CN" sz="2800" dirty="0"/>
              <a:t>At a minimum, expect to have at least one module view, at least one C&amp;C view, and for larger systems, at least one allocation view in your architecture document.</a:t>
            </a:r>
            <a:endParaRPr lang="en-US" dirty="0"/>
          </a:p>
          <a:p>
            <a:endParaRPr lang="en-US" dirty="0"/>
          </a:p>
        </p:txBody>
      </p:sp>
    </p:spTree>
    <p:extLst>
      <p:ext uri="{BB962C8B-B14F-4D97-AF65-F5344CB8AC3E}">
        <p14:creationId xmlns:p14="http://schemas.microsoft.com/office/powerpoint/2010/main" val="598845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97746" cy="1325563"/>
          </a:xfrm>
        </p:spPr>
        <p:txBody>
          <a:bodyPr/>
          <a:lstStyle/>
          <a:p>
            <a:r>
              <a:rPr lang="en-GB" dirty="0"/>
              <a:t>Which views to include in the documentation?</a:t>
            </a:r>
          </a:p>
        </p:txBody>
      </p:sp>
      <p:sp>
        <p:nvSpPr>
          <p:cNvPr id="3" name="Content Placeholder 2"/>
          <p:cNvSpPr>
            <a:spLocks noGrp="1"/>
          </p:cNvSpPr>
          <p:nvPr>
            <p:ph idx="1"/>
          </p:nvPr>
        </p:nvSpPr>
        <p:spPr/>
        <p:txBody>
          <a:bodyPr>
            <a:normAutofit/>
          </a:bodyPr>
          <a:lstStyle/>
          <a:p>
            <a:r>
              <a:rPr lang="en-GB" sz="3200" dirty="0"/>
              <a:t>We can also find guidelines in the standard that specifies desired properties of an architecture description.</a:t>
            </a:r>
          </a:p>
          <a:p>
            <a:r>
              <a:rPr lang="en-GB" altLang="zh-CN" sz="3200" dirty="0"/>
              <a:t>Standard ISO/IEC/IEEE 42010:2022, Software, systems and enterprise — Architecture description</a:t>
            </a:r>
          </a:p>
          <a:p>
            <a:pPr lvl="1"/>
            <a:r>
              <a:rPr lang="en-GB" altLang="zh-CN" sz="2800" dirty="0"/>
              <a:t>the latest edition of the original IEEE Std 1471:2000, Recommended Practice for Architectural Description of Software-intensive Systems.</a:t>
            </a:r>
          </a:p>
          <a:p>
            <a:r>
              <a:rPr lang="en-GB" altLang="zh-CN" sz="3200" dirty="0">
                <a:hlinkClick r:id="rId2"/>
              </a:rPr>
              <a:t>https://www.iso.org/standard/74393.html</a:t>
            </a:r>
            <a:endParaRPr lang="en-GB" altLang="zh-CN" sz="3200" dirty="0"/>
          </a:p>
          <a:p>
            <a:pPr marL="0" indent="0">
              <a:buNone/>
            </a:pPr>
            <a:endParaRPr lang="en-GB" sz="3600" dirty="0"/>
          </a:p>
          <a:p>
            <a:endParaRPr lang="en-GB" sz="3600" dirty="0"/>
          </a:p>
        </p:txBody>
      </p:sp>
    </p:spTree>
    <p:extLst>
      <p:ext uri="{BB962C8B-B14F-4D97-AF65-F5344CB8AC3E}">
        <p14:creationId xmlns:p14="http://schemas.microsoft.com/office/powerpoint/2010/main" val="3000092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a:t>
            </a:r>
          </a:p>
        </p:txBody>
      </p:sp>
      <p:sp>
        <p:nvSpPr>
          <p:cNvPr id="3" name="Content Placeholder 2"/>
          <p:cNvSpPr>
            <a:spLocks noGrp="1"/>
          </p:cNvSpPr>
          <p:nvPr>
            <p:ph idx="1"/>
          </p:nvPr>
        </p:nvSpPr>
        <p:spPr/>
        <p:txBody>
          <a:bodyPr>
            <a:noAutofit/>
          </a:bodyPr>
          <a:lstStyle/>
          <a:p>
            <a:r>
              <a:rPr lang="en-GB" sz="2600" dirty="0"/>
              <a:t>A standard is a repeatable, harmonised, agreed and documented way of doing something</a:t>
            </a:r>
          </a:p>
          <a:p>
            <a:r>
              <a:rPr lang="en-GB" sz="2600" dirty="0"/>
              <a:t>Standards contain technical specifications or other precise criteria designed to be used </a:t>
            </a:r>
            <a:r>
              <a:rPr lang="en-GB" sz="2600" dirty="0">
                <a:solidFill>
                  <a:srgbClr val="FF0000"/>
                </a:solidFill>
              </a:rPr>
              <a:t>consistently</a:t>
            </a:r>
            <a:r>
              <a:rPr lang="en-GB" sz="2600" dirty="0"/>
              <a:t> as a rule, guideline, or definition</a:t>
            </a:r>
          </a:p>
          <a:p>
            <a:r>
              <a:rPr lang="en-GB" altLang="zh-CN" sz="2600" dirty="0"/>
              <a:t>As defined by ISO</a:t>
            </a:r>
          </a:p>
          <a:p>
            <a:pPr lvl="1"/>
            <a:r>
              <a:rPr lang="en-GB" altLang="zh-CN" sz="2600" dirty="0"/>
              <a:t>“</a:t>
            </a:r>
            <a:r>
              <a:rPr lang="en-GB" altLang="zh-CN" sz="2600" i="1" dirty="0"/>
              <a:t>A standard is a document, established by a consensus of subject matter experts and approved by a recognized body that provides guidance on the design, use or performance of materials, products, processes, services, systems or persons</a:t>
            </a:r>
            <a:r>
              <a:rPr lang="en-GB" altLang="zh-CN" sz="2600" dirty="0"/>
              <a:t>”.</a:t>
            </a:r>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663111" y="182562"/>
            <a:ext cx="1690689" cy="169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800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 example</a:t>
            </a:r>
          </a:p>
        </p:txBody>
      </p:sp>
      <p:sp>
        <p:nvSpPr>
          <p:cNvPr id="3" name="Content Placeholder 2"/>
          <p:cNvSpPr>
            <a:spLocks noGrp="1"/>
          </p:cNvSpPr>
          <p:nvPr>
            <p:ph idx="1"/>
          </p:nvPr>
        </p:nvSpPr>
        <p:spPr/>
        <p:txBody>
          <a:bodyPr>
            <a:normAutofit/>
          </a:bodyPr>
          <a:lstStyle/>
          <a:p>
            <a:r>
              <a:rPr lang="en-GB" sz="3200" dirty="0"/>
              <a:t>The size of payment cards  (ATM cards, credit cards, debit cards, etc.) is 85.60 by 53.98 millimetres and rounded corners with a radius of 2.88–3.48 millimetres</a:t>
            </a:r>
          </a:p>
          <a:p>
            <a:pPr lvl="1"/>
            <a:r>
              <a:rPr lang="en-GB" sz="2800" dirty="0"/>
              <a:t>conforming to the </a:t>
            </a:r>
            <a:r>
              <a:rPr lang="en-GB" sz="2800" dirty="0">
                <a:solidFill>
                  <a:srgbClr val="FF0000"/>
                </a:solidFill>
              </a:rPr>
              <a:t>ISO/IEC 7810 ID-1 standard </a:t>
            </a:r>
            <a:r>
              <a:rPr lang="en-GB" sz="2800" dirty="0"/>
              <a:t>“Identification cards — Physical characteristics”</a:t>
            </a:r>
          </a:p>
        </p:txBody>
      </p:sp>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211252" y="4236106"/>
            <a:ext cx="4601287" cy="254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4568" y="4080353"/>
            <a:ext cx="3703529" cy="277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259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Stakeholder concerns</a:t>
            </a:r>
          </a:p>
        </p:txBody>
      </p:sp>
      <p:sp>
        <p:nvSpPr>
          <p:cNvPr id="3" name="Content Placeholder 2"/>
          <p:cNvSpPr>
            <a:spLocks noGrp="1"/>
          </p:cNvSpPr>
          <p:nvPr>
            <p:ph idx="1"/>
          </p:nvPr>
        </p:nvSpPr>
        <p:spPr/>
        <p:txBody>
          <a:bodyPr>
            <a:normAutofit/>
          </a:bodyPr>
          <a:lstStyle/>
          <a:p>
            <a:r>
              <a:rPr lang="en-GB" dirty="0"/>
              <a:t>Concerns are matters of interest or importance to one or more stakeholders</a:t>
            </a:r>
          </a:p>
          <a:p>
            <a:r>
              <a:rPr lang="en-GB" dirty="0"/>
              <a:t>A concern can be shared by one or more stakeholders</a:t>
            </a:r>
          </a:p>
          <a:p>
            <a:r>
              <a:rPr lang="en-GB" dirty="0"/>
              <a:t>A stakeholder can hold more than one concern</a:t>
            </a:r>
          </a:p>
          <a:p>
            <a:r>
              <a:rPr lang="en-GB" dirty="0"/>
              <a:t>During the software life cycle, concerns can arise at any time including (but not limited to) during conceptualization, when design choices are made, from construction or implementation, through deployment, operation, transfer of ownership, retirement and disposal.</a:t>
            </a:r>
          </a:p>
        </p:txBody>
      </p:sp>
    </p:spTree>
    <p:extLst>
      <p:ext uri="{BB962C8B-B14F-4D97-AF65-F5344CB8AC3E}">
        <p14:creationId xmlns:p14="http://schemas.microsoft.com/office/powerpoint/2010/main" val="1704851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Standardization purpose</a:t>
            </a:r>
          </a:p>
        </p:txBody>
      </p:sp>
      <p:sp>
        <p:nvSpPr>
          <p:cNvPr id="3" name="Content Placeholder 2"/>
          <p:cNvSpPr>
            <a:spLocks noGrp="1"/>
          </p:cNvSpPr>
          <p:nvPr>
            <p:ph idx="1"/>
          </p:nvPr>
        </p:nvSpPr>
        <p:spPr/>
        <p:txBody>
          <a:bodyPr>
            <a:normAutofit fontScale="92500" lnSpcReduction="10000"/>
          </a:bodyPr>
          <a:lstStyle/>
          <a:p>
            <a:pPr marL="0" indent="0">
              <a:buNone/>
            </a:pPr>
            <a:r>
              <a:rPr lang="en-GB" sz="4400" dirty="0"/>
              <a:t>1. The standards ensure that goods or services produced in a specific industry come with consistent quality and are equivalent to other comparable products or services in the same industry</a:t>
            </a:r>
          </a:p>
          <a:p>
            <a:pPr marL="0" indent="0">
              <a:buNone/>
            </a:pPr>
            <a:r>
              <a:rPr lang="en-GB" altLang="zh-CN" sz="4400" dirty="0"/>
              <a:t>2. Standardization helps in ensuring the safety, interoperability, and compatibility of goods produced</a:t>
            </a:r>
          </a:p>
          <a:p>
            <a:endParaRPr lang="en-GB" sz="4400" dirty="0"/>
          </a:p>
        </p:txBody>
      </p:sp>
    </p:spTree>
    <p:extLst>
      <p:ext uri="{BB962C8B-B14F-4D97-AF65-F5344CB8AC3E}">
        <p14:creationId xmlns:p14="http://schemas.microsoft.com/office/powerpoint/2010/main" val="2003012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Industry standardization examples</a:t>
            </a:r>
          </a:p>
        </p:txBody>
      </p:sp>
      <p:graphicFrame>
        <p:nvGraphicFramePr>
          <p:cNvPr id="4" name="Content Placeholder 3"/>
          <p:cNvGraphicFramePr>
            <a:graphicFrameLocks noGrp="1"/>
          </p:cNvGraphicFramePr>
          <p:nvPr>
            <p:ph idx="1"/>
          </p:nvPr>
        </p:nvGraphicFramePr>
        <p:xfrm>
          <a:off x="525049" y="1702976"/>
          <a:ext cx="11019776" cy="4567142"/>
        </p:xfrm>
        <a:graphic>
          <a:graphicData uri="http://schemas.openxmlformats.org/drawingml/2006/table">
            <a:tbl>
              <a:tblPr/>
              <a:tblGrid>
                <a:gridCol w="2715017">
                  <a:extLst>
                    <a:ext uri="{9D8B030D-6E8A-4147-A177-3AD203B41FA5}">
                      <a16:colId xmlns:a16="http://schemas.microsoft.com/office/drawing/2014/main" val="20000"/>
                    </a:ext>
                  </a:extLst>
                </a:gridCol>
                <a:gridCol w="3390378">
                  <a:extLst>
                    <a:ext uri="{9D8B030D-6E8A-4147-A177-3AD203B41FA5}">
                      <a16:colId xmlns:a16="http://schemas.microsoft.com/office/drawing/2014/main" val="20001"/>
                    </a:ext>
                  </a:extLst>
                </a:gridCol>
                <a:gridCol w="2709797">
                  <a:extLst>
                    <a:ext uri="{9D8B030D-6E8A-4147-A177-3AD203B41FA5}">
                      <a16:colId xmlns:a16="http://schemas.microsoft.com/office/drawing/2014/main" val="20002"/>
                    </a:ext>
                  </a:extLst>
                </a:gridCol>
                <a:gridCol w="2204584">
                  <a:extLst>
                    <a:ext uri="{9D8B030D-6E8A-4147-A177-3AD203B41FA5}">
                      <a16:colId xmlns:a16="http://schemas.microsoft.com/office/drawing/2014/main" val="20003"/>
                    </a:ext>
                  </a:extLst>
                </a:gridCol>
              </a:tblGrid>
              <a:tr h="563070">
                <a:tc>
                  <a:txBody>
                    <a:bodyPr/>
                    <a:lstStyle/>
                    <a:p>
                      <a:pPr algn="ctr"/>
                      <a:r>
                        <a:rPr lang="en-GB" sz="2400" dirty="0">
                          <a:effectLst/>
                        </a:rPr>
                        <a:t>Parties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dirty="0">
                          <a:effectLst/>
                        </a:rPr>
                        <a:t>Mutual gains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a:effectLst/>
                        </a:rPr>
                        <a:t>Problem</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a:effectLst/>
                        </a:rPr>
                        <a:t>Solution</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985374">
                <a:tc>
                  <a:txBody>
                    <a:bodyPr/>
                    <a:lstStyle/>
                    <a:p>
                      <a:r>
                        <a:rPr lang="en-GB" sz="2400" kern="1200" dirty="0">
                          <a:solidFill>
                            <a:schemeClr val="tx1"/>
                          </a:solidFill>
                          <a:effectLst/>
                          <a:latin typeface="+mn-lt"/>
                          <a:ea typeface="+mn-ea"/>
                          <a:cs typeface="+mn-cs"/>
                        </a:rPr>
                        <a:t>Mechanical industry companies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Suppliers interchange, stock gains, etc.</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Screw thread compatibility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Screw thread standard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1407676">
                <a:tc>
                  <a:txBody>
                    <a:bodyPr/>
                    <a:lstStyle/>
                    <a:p>
                      <a:r>
                        <a:rPr lang="en-GB" sz="2400" kern="1200" dirty="0">
                          <a:solidFill>
                            <a:schemeClr val="tx1"/>
                          </a:solidFill>
                          <a:effectLst/>
                          <a:latin typeface="+mn-lt"/>
                          <a:ea typeface="+mn-ea"/>
                          <a:cs typeface="+mn-cs"/>
                        </a:rPr>
                        <a:t>Pharmaceutical industry and medic community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fr-FR" sz="2400" kern="1200" dirty="0" err="1">
                          <a:solidFill>
                            <a:schemeClr val="tx1"/>
                          </a:solidFill>
                          <a:effectLst/>
                          <a:latin typeface="+mn-lt"/>
                          <a:ea typeface="+mn-ea"/>
                          <a:cs typeface="+mn-cs"/>
                        </a:rPr>
                        <a:t>Enable</a:t>
                      </a:r>
                      <a:r>
                        <a:rPr lang="fr-FR" sz="2400" kern="1200" dirty="0">
                          <a:solidFill>
                            <a:schemeClr val="tx1"/>
                          </a:solidFill>
                          <a:effectLst/>
                          <a:latin typeface="+mn-lt"/>
                          <a:ea typeface="+mn-ea"/>
                          <a:cs typeface="+mn-cs"/>
                        </a:rPr>
                        <a:t> </a:t>
                      </a:r>
                      <a:r>
                        <a:rPr lang="fr-FR" sz="2400" kern="1200" dirty="0" err="1">
                          <a:solidFill>
                            <a:schemeClr val="tx1"/>
                          </a:solidFill>
                          <a:effectLst/>
                          <a:latin typeface="+mn-lt"/>
                          <a:ea typeface="+mn-ea"/>
                          <a:cs typeface="+mn-cs"/>
                        </a:rPr>
                        <a:t>medical</a:t>
                      </a:r>
                      <a:r>
                        <a:rPr lang="fr-FR" sz="2400" kern="1200" dirty="0">
                          <a:solidFill>
                            <a:schemeClr val="tx1"/>
                          </a:solidFill>
                          <a:effectLst/>
                          <a:latin typeface="+mn-lt"/>
                          <a:ea typeface="+mn-ea"/>
                          <a:cs typeface="+mn-cs"/>
                        </a:rPr>
                        <a:t> prescriptions, </a:t>
                      </a:r>
                      <a:r>
                        <a:rPr lang="fr-FR" sz="2400" kern="1200" dirty="0" err="1">
                          <a:solidFill>
                            <a:schemeClr val="tx1"/>
                          </a:solidFill>
                          <a:effectLst/>
                          <a:latin typeface="+mn-lt"/>
                          <a:ea typeface="+mn-ea"/>
                          <a:cs typeface="+mn-cs"/>
                        </a:rPr>
                        <a:t>suppliers</a:t>
                      </a:r>
                      <a:r>
                        <a:rPr lang="fr-FR" sz="2400" kern="1200" dirty="0">
                          <a:solidFill>
                            <a:schemeClr val="tx1"/>
                          </a:solidFill>
                          <a:effectLst/>
                          <a:latin typeface="+mn-lt"/>
                          <a:ea typeface="+mn-ea"/>
                          <a:cs typeface="+mn-cs"/>
                        </a:rPr>
                        <a:t> </a:t>
                      </a:r>
                      <a:r>
                        <a:rPr lang="fr-FR" sz="2400" kern="1200" dirty="0" err="1">
                          <a:solidFill>
                            <a:schemeClr val="tx1"/>
                          </a:solidFill>
                          <a:effectLst/>
                          <a:latin typeface="+mn-lt"/>
                          <a:ea typeface="+mn-ea"/>
                          <a:cs typeface="+mn-cs"/>
                        </a:rPr>
                        <a:t>interchange</a:t>
                      </a:r>
                      <a:r>
                        <a:rPr lang="fr-FR" sz="2400" kern="1200" dirty="0">
                          <a:solidFill>
                            <a:schemeClr val="tx1"/>
                          </a:solidFill>
                          <a:effectLst/>
                          <a:latin typeface="+mn-lt"/>
                          <a:ea typeface="+mn-ea"/>
                          <a:cs typeface="+mn-cs"/>
                        </a:rPr>
                        <a:t>, etc.</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Drug uniformity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Drug standard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1407676">
                <a:tc>
                  <a:txBody>
                    <a:bodyPr/>
                    <a:lstStyle/>
                    <a:p>
                      <a:r>
                        <a:rPr lang="en-GB" sz="2400" kern="1200" dirty="0">
                          <a:solidFill>
                            <a:schemeClr val="tx1"/>
                          </a:solidFill>
                          <a:effectLst/>
                          <a:latin typeface="+mn-lt"/>
                          <a:ea typeface="+mn-ea"/>
                          <a:cs typeface="+mn-cs"/>
                        </a:rPr>
                        <a:t>Banks and specialized payment cards companies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Enable Credit card holder to pay a merchant for goods and services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Credit card uniformity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Credit card technical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bl>
          </a:graphicData>
        </a:graphic>
      </p:graphicFrame>
      <p:sp>
        <p:nvSpPr>
          <p:cNvPr id="5" name="Rectangle 2"/>
          <p:cNvSpPr>
            <a:spLocks noChangeArrowheads="1"/>
          </p:cNvSpPr>
          <p:nvPr/>
        </p:nvSpPr>
        <p:spPr bwMode="auto">
          <a:xfrm>
            <a:off x="838202" y="2261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116636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creates standards</a:t>
            </a:r>
          </a:p>
        </p:txBody>
      </p:sp>
      <p:sp>
        <p:nvSpPr>
          <p:cNvPr id="3" name="Content Placeholder 2"/>
          <p:cNvSpPr>
            <a:spLocks noGrp="1"/>
          </p:cNvSpPr>
          <p:nvPr>
            <p:ph idx="1"/>
          </p:nvPr>
        </p:nvSpPr>
        <p:spPr/>
        <p:txBody>
          <a:bodyPr>
            <a:normAutofit lnSpcReduction="10000"/>
          </a:bodyPr>
          <a:lstStyle/>
          <a:p>
            <a:r>
              <a:rPr lang="en-GB" sz="3600" dirty="0"/>
              <a:t>Parties involved in the standardization processes:</a:t>
            </a:r>
          </a:p>
          <a:p>
            <a:pPr lvl="1"/>
            <a:r>
              <a:rPr lang="en-GB" sz="3200" dirty="0"/>
              <a:t>Users</a:t>
            </a:r>
          </a:p>
          <a:p>
            <a:pPr lvl="1"/>
            <a:r>
              <a:rPr lang="en-GB" sz="3200" dirty="0"/>
              <a:t>Interest groups</a:t>
            </a:r>
          </a:p>
          <a:p>
            <a:pPr lvl="1"/>
            <a:r>
              <a:rPr lang="en-GB" sz="3200" dirty="0"/>
              <a:t>Corporations</a:t>
            </a:r>
          </a:p>
          <a:p>
            <a:pPr lvl="1"/>
            <a:r>
              <a:rPr lang="en-GB" sz="3200" dirty="0"/>
              <a:t>Industrial or manufacturing associations</a:t>
            </a:r>
          </a:p>
          <a:p>
            <a:pPr lvl="1"/>
            <a:r>
              <a:rPr lang="en-GB" sz="3200" dirty="0"/>
              <a:t>Professional societies</a:t>
            </a:r>
          </a:p>
          <a:p>
            <a:pPr lvl="1"/>
            <a:r>
              <a:rPr lang="en-GB" sz="3200" dirty="0"/>
              <a:t>Governments</a:t>
            </a:r>
          </a:p>
          <a:p>
            <a:pPr lvl="1"/>
            <a:r>
              <a:rPr lang="en-GB" sz="3200" dirty="0">
                <a:solidFill>
                  <a:srgbClr val="FF0000"/>
                </a:solidFill>
              </a:rPr>
              <a:t>Standards organizations</a:t>
            </a:r>
          </a:p>
          <a:p>
            <a:pPr lvl="1"/>
            <a:r>
              <a:rPr lang="en-GB" sz="3200" dirty="0"/>
              <a:t>…</a:t>
            </a:r>
          </a:p>
        </p:txBody>
      </p:sp>
    </p:spTree>
    <p:extLst>
      <p:ext uri="{BB962C8B-B14F-4D97-AF65-F5344CB8AC3E}">
        <p14:creationId xmlns:p14="http://schemas.microsoft.com/office/powerpoint/2010/main" val="3063452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organization</a:t>
            </a:r>
          </a:p>
        </p:txBody>
      </p:sp>
      <p:sp>
        <p:nvSpPr>
          <p:cNvPr id="3" name="Content Placeholder 2"/>
          <p:cNvSpPr>
            <a:spLocks noGrp="1"/>
          </p:cNvSpPr>
          <p:nvPr>
            <p:ph idx="1"/>
          </p:nvPr>
        </p:nvSpPr>
        <p:spPr/>
        <p:txBody>
          <a:bodyPr>
            <a:normAutofit/>
          </a:bodyPr>
          <a:lstStyle/>
          <a:p>
            <a:r>
              <a:rPr lang="en-GB" sz="3600" dirty="0"/>
              <a:t>A standards organization / standards body / standards developing organization (SDO) / standards setting organization (SSO)</a:t>
            </a:r>
          </a:p>
          <a:p>
            <a:r>
              <a:rPr lang="en-GB" sz="3600" dirty="0"/>
              <a:t>An organization whose primary function is developing, coordinating, promulgating, revising, amending, reissuing, interpreting, or otherwise contributing to the usefulness of technical standards</a:t>
            </a:r>
          </a:p>
        </p:txBody>
      </p:sp>
    </p:spTree>
    <p:extLst>
      <p:ext uri="{BB962C8B-B14F-4D97-AF65-F5344CB8AC3E}">
        <p14:creationId xmlns:p14="http://schemas.microsoft.com/office/powerpoint/2010/main" val="4086887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a:t>
            </a:r>
          </a:p>
        </p:txBody>
      </p:sp>
      <p:sp>
        <p:nvSpPr>
          <p:cNvPr id="3" name="Content Placeholder 2"/>
          <p:cNvSpPr>
            <a:spLocks noGrp="1"/>
          </p:cNvSpPr>
          <p:nvPr>
            <p:ph idx="1"/>
          </p:nvPr>
        </p:nvSpPr>
        <p:spPr/>
        <p:txBody>
          <a:bodyPr>
            <a:normAutofit/>
          </a:bodyPr>
          <a:lstStyle/>
          <a:p>
            <a:r>
              <a:rPr lang="en-GB" sz="4800" dirty="0"/>
              <a:t>An international standard is a technical standard developed by one or more international standards organizations</a:t>
            </a:r>
          </a:p>
          <a:p>
            <a:r>
              <a:rPr lang="en-GB" sz="4800" dirty="0"/>
              <a:t>International standards are available for consideration and use </a:t>
            </a:r>
            <a:r>
              <a:rPr lang="en-GB" sz="4800" dirty="0">
                <a:solidFill>
                  <a:srgbClr val="FF0000"/>
                </a:solidFill>
              </a:rPr>
              <a:t>worldwide</a:t>
            </a:r>
          </a:p>
        </p:txBody>
      </p:sp>
    </p:spTree>
    <p:extLst>
      <p:ext uri="{BB962C8B-B14F-4D97-AF65-F5344CB8AC3E}">
        <p14:creationId xmlns:p14="http://schemas.microsoft.com/office/powerpoint/2010/main" val="2526387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 of international standards</a:t>
            </a:r>
          </a:p>
        </p:txBody>
      </p:sp>
      <p:sp>
        <p:nvSpPr>
          <p:cNvPr id="3" name="Content Placeholder 2"/>
          <p:cNvSpPr>
            <a:spLocks noGrp="1"/>
          </p:cNvSpPr>
          <p:nvPr>
            <p:ph idx="1"/>
          </p:nvPr>
        </p:nvSpPr>
        <p:spPr/>
        <p:txBody>
          <a:bodyPr>
            <a:normAutofit/>
          </a:bodyPr>
          <a:lstStyle/>
          <a:p>
            <a:r>
              <a:rPr lang="en-GB" sz="4000" dirty="0"/>
              <a:t>International standards are essential for </a:t>
            </a:r>
            <a:r>
              <a:rPr lang="en-GB" sz="4000" dirty="0">
                <a:solidFill>
                  <a:srgbClr val="FF0000"/>
                </a:solidFill>
              </a:rPr>
              <a:t>eliminating technical barriers to trade</a:t>
            </a:r>
          </a:p>
          <a:p>
            <a:r>
              <a:rPr lang="en-GB" sz="4000" dirty="0"/>
              <a:t>They allow for services and products to be made available to others regardless of the country where they originated</a:t>
            </a:r>
          </a:p>
          <a:p>
            <a:endParaRPr lang="en-GB" sz="4000" dirty="0"/>
          </a:p>
        </p:txBody>
      </p:sp>
    </p:spTree>
    <p:extLst>
      <p:ext uri="{BB962C8B-B14F-4D97-AF65-F5344CB8AC3E}">
        <p14:creationId xmlns:p14="http://schemas.microsoft.com/office/powerpoint/2010/main" val="3417787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organizations</a:t>
            </a:r>
          </a:p>
        </p:txBody>
      </p:sp>
      <p:sp>
        <p:nvSpPr>
          <p:cNvPr id="3" name="Content Placeholder 2"/>
          <p:cNvSpPr>
            <a:spLocks noGrp="1"/>
          </p:cNvSpPr>
          <p:nvPr>
            <p:ph idx="1"/>
          </p:nvPr>
        </p:nvSpPr>
        <p:spPr>
          <a:xfrm>
            <a:off x="838200" y="1825625"/>
            <a:ext cx="10009472" cy="2775251"/>
          </a:xfrm>
        </p:spPr>
        <p:txBody>
          <a:bodyPr>
            <a:normAutofit fontScale="92500" lnSpcReduction="20000"/>
          </a:bodyPr>
          <a:lstStyle/>
          <a:p>
            <a:r>
              <a:rPr lang="en-GB" sz="3600" dirty="0"/>
              <a:t>ISO - International Organization for Standardization</a:t>
            </a:r>
          </a:p>
          <a:p>
            <a:r>
              <a:rPr lang="en-GB" sz="3600" dirty="0"/>
              <a:t>ITU - International Telecommunication Union</a:t>
            </a:r>
          </a:p>
          <a:p>
            <a:r>
              <a:rPr lang="en-GB" sz="3600" dirty="0"/>
              <a:t>IEC - International Electrotechnical Commission</a:t>
            </a:r>
          </a:p>
          <a:p>
            <a:r>
              <a:rPr lang="en-GB" altLang="zh-CN" sz="3600" dirty="0">
                <a:solidFill>
                  <a:srgbClr val="FF0000"/>
                </a:solidFill>
              </a:rPr>
              <a:t>World Standards Cooperation alliance</a:t>
            </a:r>
          </a:p>
          <a:p>
            <a:pPr lvl="1"/>
            <a:r>
              <a:rPr lang="en-GB" altLang="zh-CN" sz="3200" dirty="0"/>
              <a:t>Together, these three organizations have formed the World Standards Cooperation alliance</a:t>
            </a:r>
          </a:p>
          <a:p>
            <a:endParaRPr lang="en-GB" sz="3600" dirty="0"/>
          </a:p>
        </p:txBody>
      </p:sp>
      <p:pic>
        <p:nvPicPr>
          <p:cNvPr id="5" name="Picture 2">
            <a:extLst>
              <a:ext uri="{FF2B5EF4-FFF2-40B4-BE49-F238E27FC236}">
                <a16:creationId xmlns:a16="http://schemas.microsoft.com/office/drawing/2014/main" id="{F969A61D-5C52-3DAA-5D36-4A1F16666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79" t="25184" r="10427" b="25919"/>
          <a:stretch/>
        </p:blipFill>
        <p:spPr bwMode="auto">
          <a:xfrm>
            <a:off x="838200" y="4532983"/>
            <a:ext cx="5928360" cy="183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204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ISO</a:t>
            </a:r>
            <a:r>
              <a:rPr lang="en-US" dirty="0"/>
              <a:t>:</a:t>
            </a:r>
            <a:r>
              <a:rPr lang="en-GB" dirty="0"/>
              <a:t> </a:t>
            </a:r>
            <a:br>
              <a:rPr lang="en-GB" dirty="0"/>
            </a:br>
            <a:r>
              <a:rPr lang="en-GB" dirty="0"/>
              <a:t>The International Organization for Standardization </a:t>
            </a:r>
          </a:p>
        </p:txBody>
      </p:sp>
      <p:sp>
        <p:nvSpPr>
          <p:cNvPr id="3" name="Content Placeholder 2"/>
          <p:cNvSpPr>
            <a:spLocks noGrp="1"/>
          </p:cNvSpPr>
          <p:nvPr>
            <p:ph idx="1"/>
          </p:nvPr>
        </p:nvSpPr>
        <p:spPr/>
        <p:txBody>
          <a:bodyPr>
            <a:normAutofit/>
          </a:bodyPr>
          <a:lstStyle/>
          <a:p>
            <a:r>
              <a:rPr lang="en-GB" sz="3200" dirty="0"/>
              <a:t>An international standard development organization</a:t>
            </a:r>
          </a:p>
          <a:p>
            <a:pPr lvl="1"/>
            <a:r>
              <a:rPr lang="en-GB" sz="3200" dirty="0"/>
              <a:t>It works in 167 countries</a:t>
            </a:r>
          </a:p>
          <a:p>
            <a:r>
              <a:rPr lang="en-GB" sz="3200" dirty="0"/>
              <a:t>Develops and publishes standardization in </a:t>
            </a:r>
            <a:r>
              <a:rPr lang="en-GB" sz="3200" dirty="0">
                <a:highlight>
                  <a:srgbClr val="FFFF00"/>
                </a:highlight>
              </a:rPr>
              <a:t>all technical and nontechnical fields </a:t>
            </a:r>
            <a:r>
              <a:rPr lang="en-GB" sz="3200" dirty="0"/>
              <a:t>other than electrical and electronic engineering</a:t>
            </a:r>
          </a:p>
          <a:p>
            <a:pPr lvl="1"/>
            <a:r>
              <a:rPr lang="en-GB" sz="3200" dirty="0"/>
              <a:t>Electronic engineering standards are responsibility of IEC - International Electrotechnical Commission</a:t>
            </a:r>
          </a:p>
        </p:txBody>
      </p:sp>
    </p:spTree>
    <p:extLst>
      <p:ext uri="{BB962C8B-B14F-4D97-AF65-F5344CB8AC3E}">
        <p14:creationId xmlns:p14="http://schemas.microsoft.com/office/powerpoint/2010/main" val="1061596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FFD62-2A45-4D2C-6E3F-27A2B0C4EF8E}"/>
              </a:ext>
            </a:extLst>
          </p:cNvPr>
          <p:cNvSpPr>
            <a:spLocks noGrp="1"/>
          </p:cNvSpPr>
          <p:nvPr>
            <p:ph type="title"/>
          </p:nvPr>
        </p:nvSpPr>
        <p:spPr/>
        <p:txBody>
          <a:bodyPr/>
          <a:lstStyle/>
          <a:p>
            <a:r>
              <a:rPr lang="en-AU" dirty="0"/>
              <a:t>Example</a:t>
            </a:r>
            <a:endParaRPr lang="x-none" dirty="0"/>
          </a:p>
        </p:txBody>
      </p:sp>
      <p:sp>
        <p:nvSpPr>
          <p:cNvPr id="3" name="内容占位符 2">
            <a:extLst>
              <a:ext uri="{FF2B5EF4-FFF2-40B4-BE49-F238E27FC236}">
                <a16:creationId xmlns:a16="http://schemas.microsoft.com/office/drawing/2014/main" id="{B8BD7478-DCE2-F292-1A07-662C6A25C7AB}"/>
              </a:ext>
            </a:extLst>
          </p:cNvPr>
          <p:cNvSpPr>
            <a:spLocks noGrp="1"/>
          </p:cNvSpPr>
          <p:nvPr>
            <p:ph idx="1"/>
          </p:nvPr>
        </p:nvSpPr>
        <p:spPr>
          <a:xfrm>
            <a:off x="838199" y="1825625"/>
            <a:ext cx="7410651" cy="3568308"/>
          </a:xfrm>
        </p:spPr>
        <p:txBody>
          <a:bodyPr>
            <a:normAutofit/>
          </a:bodyPr>
          <a:lstStyle/>
          <a:p>
            <a:r>
              <a:rPr lang="en-AU" sz="3600" dirty="0"/>
              <a:t>This tea was made by a company that uses a quality management system specified in one of ISO standards</a:t>
            </a:r>
          </a:p>
          <a:p>
            <a:pPr lvl="1"/>
            <a:r>
              <a:rPr lang="en-AU" sz="3200" dirty="0"/>
              <a:t>ISO9001:2015</a:t>
            </a:r>
            <a:endParaRPr lang="x-none" sz="3200" dirty="0"/>
          </a:p>
        </p:txBody>
      </p:sp>
      <p:pic>
        <p:nvPicPr>
          <p:cNvPr id="7" name="图片 6">
            <a:extLst>
              <a:ext uri="{FF2B5EF4-FFF2-40B4-BE49-F238E27FC236}">
                <a16:creationId xmlns:a16="http://schemas.microsoft.com/office/drawing/2014/main" id="{F04253E0-429C-E184-F746-85DBB88864F9}"/>
              </a:ext>
            </a:extLst>
          </p:cNvPr>
          <p:cNvPicPr>
            <a:picLocks noChangeAspect="1"/>
          </p:cNvPicPr>
          <p:nvPr/>
        </p:nvPicPr>
        <p:blipFill>
          <a:blip r:embed="rId2"/>
          <a:stretch>
            <a:fillRect/>
          </a:stretch>
        </p:blipFill>
        <p:spPr>
          <a:xfrm>
            <a:off x="8823965" y="331738"/>
            <a:ext cx="2785838" cy="4855638"/>
          </a:xfrm>
          <a:prstGeom prst="rect">
            <a:avLst/>
          </a:prstGeom>
        </p:spPr>
      </p:pic>
      <p:pic>
        <p:nvPicPr>
          <p:cNvPr id="13" name="图片 12">
            <a:extLst>
              <a:ext uri="{FF2B5EF4-FFF2-40B4-BE49-F238E27FC236}">
                <a16:creationId xmlns:a16="http://schemas.microsoft.com/office/drawing/2014/main" id="{38AD016E-18E3-DA92-9EFA-33FB254E1796}"/>
              </a:ext>
            </a:extLst>
          </p:cNvPr>
          <p:cNvPicPr>
            <a:picLocks noChangeAspect="1"/>
          </p:cNvPicPr>
          <p:nvPr/>
        </p:nvPicPr>
        <p:blipFill>
          <a:blip r:embed="rId3"/>
          <a:stretch>
            <a:fillRect/>
          </a:stretch>
        </p:blipFill>
        <p:spPr>
          <a:xfrm>
            <a:off x="0" y="5606022"/>
            <a:ext cx="12192000" cy="1087683"/>
          </a:xfrm>
          <a:prstGeom prst="rect">
            <a:avLst/>
          </a:prstGeom>
        </p:spPr>
      </p:pic>
      <p:sp>
        <p:nvSpPr>
          <p:cNvPr id="14" name="矩形: 圆角 13">
            <a:extLst>
              <a:ext uri="{FF2B5EF4-FFF2-40B4-BE49-F238E27FC236}">
                <a16:creationId xmlns:a16="http://schemas.microsoft.com/office/drawing/2014/main" id="{A5098A92-CFF5-C61D-EDB0-D88AC360FC7F}"/>
              </a:ext>
            </a:extLst>
          </p:cNvPr>
          <p:cNvSpPr/>
          <p:nvPr/>
        </p:nvSpPr>
        <p:spPr>
          <a:xfrm>
            <a:off x="8517282" y="3276600"/>
            <a:ext cx="3587515" cy="304800"/>
          </a:xfrm>
          <a:prstGeom prst="roundRect">
            <a:avLst/>
          </a:prstGeom>
          <a:solidFill>
            <a:srgbClr val="FFFF00">
              <a:alpha val="19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0248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Standardization process</a:t>
            </a:r>
          </a:p>
        </p:txBody>
      </p:sp>
      <p:sp>
        <p:nvSpPr>
          <p:cNvPr id="3" name="Content Placeholder 2"/>
          <p:cNvSpPr>
            <a:spLocks noGrp="1"/>
          </p:cNvSpPr>
          <p:nvPr>
            <p:ph idx="1"/>
          </p:nvPr>
        </p:nvSpPr>
        <p:spPr/>
        <p:txBody>
          <a:bodyPr>
            <a:normAutofit fontScale="92500" lnSpcReduction="20000"/>
          </a:bodyPr>
          <a:lstStyle/>
          <a:p>
            <a:r>
              <a:rPr lang="en-GB" dirty="0"/>
              <a:t>ISO has 804 technical committees and subcommittees concerned with standards development</a:t>
            </a:r>
          </a:p>
          <a:p>
            <a:r>
              <a:rPr lang="en-GB" dirty="0"/>
              <a:t>International Standards are developed by ISO technical committees (TC) and subcommittees (SC) by a process with six steps</a:t>
            </a:r>
          </a:p>
          <a:p>
            <a:pPr lvl="2"/>
            <a:r>
              <a:rPr lang="en-GB" sz="2400" dirty="0"/>
              <a:t>Stage 1: Proposal stage</a:t>
            </a:r>
          </a:p>
          <a:p>
            <a:pPr lvl="2"/>
            <a:r>
              <a:rPr lang="en-GB" sz="2400" dirty="0"/>
              <a:t>Stage 2: Preparatory stage</a:t>
            </a:r>
          </a:p>
          <a:p>
            <a:pPr lvl="2"/>
            <a:r>
              <a:rPr lang="en-GB" sz="2400" dirty="0"/>
              <a:t>Stage 3: Committee stage</a:t>
            </a:r>
          </a:p>
          <a:p>
            <a:pPr lvl="2"/>
            <a:r>
              <a:rPr lang="en-GB" sz="2400" dirty="0"/>
              <a:t>Stage 4: Enquiry stage</a:t>
            </a:r>
          </a:p>
          <a:p>
            <a:pPr lvl="2"/>
            <a:r>
              <a:rPr lang="en-GB" sz="2400" dirty="0"/>
              <a:t>Stage 5: Approval stage</a:t>
            </a:r>
          </a:p>
          <a:p>
            <a:pPr lvl="2"/>
            <a:r>
              <a:rPr lang="en-GB" sz="2400" dirty="0"/>
              <a:t>Stage 6: Publication stage</a:t>
            </a:r>
          </a:p>
          <a:p>
            <a:r>
              <a:rPr lang="en-GB" dirty="0"/>
              <a:t>As of April 2022, the ISO has developed over 24,261 standards, covering everything from manufactured products and technology to food safety, agriculture, and healthcare</a:t>
            </a:r>
          </a:p>
        </p:txBody>
      </p:sp>
    </p:spTree>
    <p:extLst>
      <p:ext uri="{BB962C8B-B14F-4D97-AF65-F5344CB8AC3E}">
        <p14:creationId xmlns:p14="http://schemas.microsoft.com/office/powerpoint/2010/main" val="2441964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Concerns examples</a:t>
            </a:r>
          </a:p>
        </p:txBody>
      </p:sp>
      <p:sp>
        <p:nvSpPr>
          <p:cNvPr id="3" name="Content Placeholder 2"/>
          <p:cNvSpPr>
            <a:spLocks noGrp="1"/>
          </p:cNvSpPr>
          <p:nvPr>
            <p:ph idx="1"/>
          </p:nvPr>
        </p:nvSpPr>
        <p:spPr/>
        <p:txBody>
          <a:bodyPr>
            <a:normAutofit lnSpcReduction="10000"/>
          </a:bodyPr>
          <a:lstStyle/>
          <a:p>
            <a:r>
              <a:rPr lang="en-GB" dirty="0"/>
              <a:t>How is the system maintained?</a:t>
            </a:r>
          </a:p>
          <a:p>
            <a:r>
              <a:rPr lang="en-GB" dirty="0"/>
              <a:t>What system behaviours are safety-critical?</a:t>
            </a:r>
          </a:p>
          <a:p>
            <a:r>
              <a:rPr lang="en-GB" dirty="0"/>
              <a:t>What is the cost to operate?</a:t>
            </a:r>
          </a:p>
          <a:p>
            <a:r>
              <a:rPr lang="en-GB" dirty="0"/>
              <a:t>In case of a flight navigation system of a commercial aircraft, what is GPS signal availability, tracking, degree of accuracy, line of sight reception, altitude or elevations?</a:t>
            </a:r>
          </a:p>
          <a:p>
            <a:r>
              <a:rPr lang="en-GB" dirty="0"/>
              <a:t>What is the system’s ability to maintain confidentiality, integrity, and availability for protecting operations?</a:t>
            </a:r>
          </a:p>
          <a:p>
            <a:r>
              <a:rPr lang="en-GB" dirty="0"/>
              <a:t>What is the ability to support a seamless transition from a legacy capability to a modernized operational capability?</a:t>
            </a:r>
          </a:p>
        </p:txBody>
      </p:sp>
    </p:spTree>
    <p:extLst>
      <p:ext uri="{BB962C8B-B14F-4D97-AF65-F5344CB8AC3E}">
        <p14:creationId xmlns:p14="http://schemas.microsoft.com/office/powerpoint/2010/main" val="816711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Joint technical committee with IEC</a:t>
            </a:r>
          </a:p>
        </p:txBody>
      </p:sp>
      <p:sp>
        <p:nvSpPr>
          <p:cNvPr id="3" name="Content Placeholder 2"/>
          <p:cNvSpPr>
            <a:spLocks noGrp="1"/>
          </p:cNvSpPr>
          <p:nvPr>
            <p:ph idx="1"/>
          </p:nvPr>
        </p:nvSpPr>
        <p:spPr/>
        <p:txBody>
          <a:bodyPr>
            <a:normAutofit/>
          </a:bodyPr>
          <a:lstStyle/>
          <a:p>
            <a:r>
              <a:rPr lang="en-GB" sz="3600" dirty="0"/>
              <a:t>ISO/IEC JTC 1</a:t>
            </a:r>
          </a:p>
          <a:p>
            <a:r>
              <a:rPr lang="en-GB" sz="3600" dirty="0"/>
              <a:t>ISO has a joint technical committee (JTC) with the International Electrotechnical Commission (IEC) to develop standards relating to </a:t>
            </a:r>
            <a:r>
              <a:rPr lang="en-GB" sz="3600" dirty="0">
                <a:solidFill>
                  <a:srgbClr val="FF0000"/>
                </a:solidFill>
              </a:rPr>
              <a:t>information technology</a:t>
            </a:r>
            <a:endParaRPr lang="en-GB" sz="3600" dirty="0"/>
          </a:p>
          <a:p>
            <a:endParaRPr lang="en-GB" sz="3600" dirty="0"/>
          </a:p>
        </p:txBody>
      </p:sp>
    </p:spTree>
    <p:extLst>
      <p:ext uri="{BB962C8B-B14F-4D97-AF65-F5344CB8AC3E}">
        <p14:creationId xmlns:p14="http://schemas.microsoft.com/office/powerpoint/2010/main" val="17895673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Scope and mission</a:t>
            </a:r>
          </a:p>
        </p:txBody>
      </p:sp>
      <p:sp>
        <p:nvSpPr>
          <p:cNvPr id="3" name="Content Placeholder 2"/>
          <p:cNvSpPr>
            <a:spLocks noGrp="1"/>
          </p:cNvSpPr>
          <p:nvPr>
            <p:ph idx="1"/>
          </p:nvPr>
        </p:nvSpPr>
        <p:spPr/>
        <p:txBody>
          <a:bodyPr>
            <a:normAutofit/>
          </a:bodyPr>
          <a:lstStyle/>
          <a:p>
            <a:r>
              <a:rPr lang="en-GB" dirty="0"/>
              <a:t>Develop, maintain, promote and facilitate IT standards required by global markets meeting business and user requirements concerning:</a:t>
            </a:r>
          </a:p>
          <a:p>
            <a:pPr lvl="1"/>
            <a:r>
              <a:rPr lang="en-GB" dirty="0"/>
              <a:t>The design and development of IT systems and tools</a:t>
            </a:r>
          </a:p>
          <a:p>
            <a:pPr lvl="1"/>
            <a:r>
              <a:rPr lang="en-GB" dirty="0"/>
              <a:t>The performance and quality of IT products and systems</a:t>
            </a:r>
          </a:p>
          <a:p>
            <a:pPr lvl="1"/>
            <a:r>
              <a:rPr lang="en-GB" dirty="0"/>
              <a:t>The security of IT systems and information</a:t>
            </a:r>
          </a:p>
          <a:p>
            <a:pPr lvl="1"/>
            <a:r>
              <a:rPr lang="en-GB" dirty="0"/>
              <a:t>The portability of application programs</a:t>
            </a:r>
          </a:p>
          <a:p>
            <a:pPr lvl="1"/>
            <a:r>
              <a:rPr lang="en-GB" dirty="0"/>
              <a:t>The interoperability of IT products and systems</a:t>
            </a:r>
          </a:p>
          <a:p>
            <a:pPr lvl="1"/>
            <a:r>
              <a:rPr lang="en-GB" dirty="0"/>
              <a:t>The unified tools and environments</a:t>
            </a:r>
          </a:p>
          <a:p>
            <a:pPr lvl="1"/>
            <a:r>
              <a:rPr lang="en-GB" dirty="0"/>
              <a:t>The harmonized IT vocabulary</a:t>
            </a:r>
          </a:p>
          <a:p>
            <a:pPr lvl="1"/>
            <a:r>
              <a:rPr lang="en-GB" dirty="0"/>
              <a:t>The user-friendly and ergonomically-designed user interfaces</a:t>
            </a:r>
          </a:p>
        </p:txBody>
      </p:sp>
    </p:spTree>
    <p:extLst>
      <p:ext uri="{BB962C8B-B14F-4D97-AF65-F5344CB8AC3E}">
        <p14:creationId xmlns:p14="http://schemas.microsoft.com/office/powerpoint/2010/main" val="1472904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participation</a:t>
            </a:r>
          </a:p>
        </p:txBody>
      </p:sp>
      <p:sp>
        <p:nvSpPr>
          <p:cNvPr id="3" name="Content Placeholder 2"/>
          <p:cNvSpPr>
            <a:spLocks noGrp="1"/>
          </p:cNvSpPr>
          <p:nvPr>
            <p:ph idx="1"/>
          </p:nvPr>
        </p:nvSpPr>
        <p:spPr/>
        <p:txBody>
          <a:bodyPr>
            <a:normAutofit/>
          </a:bodyPr>
          <a:lstStyle/>
          <a:p>
            <a:r>
              <a:rPr lang="en-GB" sz="3600" dirty="0"/>
              <a:t>Has 39 participating members</a:t>
            </a:r>
          </a:p>
          <a:p>
            <a:r>
              <a:rPr lang="en-GB" sz="3600" dirty="0"/>
              <a:t>China is a participating member represented by </a:t>
            </a:r>
            <a:r>
              <a:rPr lang="en-GB" sz="3600" dirty="0">
                <a:solidFill>
                  <a:srgbClr val="FF0000"/>
                </a:solidFill>
              </a:rPr>
              <a:t>SAC</a:t>
            </a:r>
            <a:r>
              <a:rPr lang="en-GB" sz="3600" dirty="0"/>
              <a:t> - the Standardization Administration of the P. R. C</a:t>
            </a:r>
          </a:p>
        </p:txBody>
      </p:sp>
    </p:spTree>
    <p:extLst>
      <p:ext uri="{BB962C8B-B14F-4D97-AF65-F5344CB8AC3E}">
        <p14:creationId xmlns:p14="http://schemas.microsoft.com/office/powerpoint/2010/main" val="470517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GB" dirty="0"/>
              <a:t>Standardization Administration of the People's Republic of China (SAC), established in April 2001, is authorized by the State Council to undertake unified management, supervision and overall coordination of standardization work in China</a:t>
            </a:r>
          </a:p>
          <a:p>
            <a:r>
              <a:rPr lang="en-GB" dirty="0"/>
              <a:t>SAC represents China to join</a:t>
            </a:r>
          </a:p>
          <a:p>
            <a:pPr lvl="1"/>
            <a:r>
              <a:rPr lang="en-GB" dirty="0"/>
              <a:t>International Organization for Standardization (ISO)</a:t>
            </a:r>
          </a:p>
          <a:p>
            <a:pPr lvl="1"/>
            <a:r>
              <a:rPr lang="en-GB" dirty="0"/>
              <a:t>International </a:t>
            </a:r>
            <a:r>
              <a:rPr lang="en-GB" dirty="0" err="1"/>
              <a:t>Electrotechnical</a:t>
            </a:r>
            <a:r>
              <a:rPr lang="en-GB" dirty="0"/>
              <a:t> Commission (IEC)</a:t>
            </a:r>
          </a:p>
          <a:p>
            <a:pPr lvl="1"/>
            <a:r>
              <a:rPr lang="en-GB" dirty="0"/>
              <a:t>other international and regional standardization organizations.</a:t>
            </a:r>
          </a:p>
          <a:p>
            <a:r>
              <a:rPr lang="en-GB" dirty="0"/>
              <a:t>SAC is also responsible for organizing the activities of Chinese National Committee for ISO and IEC</a:t>
            </a:r>
          </a:p>
          <a:p>
            <a:r>
              <a:rPr lang="en-GB" dirty="0"/>
              <a:t>SAC approves and organizes the implementation of international cooperation and exchanging projects on standardization</a:t>
            </a:r>
          </a:p>
        </p:txBody>
      </p:sp>
      <p:pic>
        <p:nvPicPr>
          <p:cNvPr id="1229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315128"/>
            <a:ext cx="7742994" cy="1339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980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Structure</a:t>
            </a:r>
          </a:p>
        </p:txBody>
      </p:sp>
      <p:sp>
        <p:nvSpPr>
          <p:cNvPr id="3" name="Content Placeholder 2"/>
          <p:cNvSpPr>
            <a:spLocks noGrp="1"/>
          </p:cNvSpPr>
          <p:nvPr>
            <p:ph idx="1"/>
          </p:nvPr>
        </p:nvSpPr>
        <p:spPr/>
        <p:txBody>
          <a:bodyPr>
            <a:normAutofit fontScale="92500" lnSpcReduction="10000"/>
          </a:bodyPr>
          <a:lstStyle/>
          <a:p>
            <a:r>
              <a:rPr lang="en-GB" sz="3600" dirty="0"/>
              <a:t>Most work on the development of standards is done by subcommittees (SCs), each of which deals with a particular field</a:t>
            </a:r>
          </a:p>
          <a:p>
            <a:pPr lvl="1"/>
            <a:r>
              <a:rPr lang="en-GB" sz="3200" dirty="0"/>
              <a:t>Subcommittee dealing with the field of software and systems engineering is called </a:t>
            </a:r>
            <a:r>
              <a:rPr lang="it-IT" sz="3200" dirty="0">
                <a:solidFill>
                  <a:srgbClr val="FF0000"/>
                </a:solidFill>
              </a:rPr>
              <a:t>ISO/IEC JTC 1/SC </a:t>
            </a:r>
            <a:r>
              <a:rPr lang="en-GB" sz="3200" dirty="0">
                <a:solidFill>
                  <a:srgbClr val="FF0000"/>
                </a:solidFill>
              </a:rPr>
              <a:t>7</a:t>
            </a:r>
          </a:p>
          <a:p>
            <a:pPr lvl="2"/>
            <a:r>
              <a:rPr lang="en-GB" sz="2800" dirty="0"/>
              <a:t>Scope: standardization of processes, supporting tools and supporting technologies for the engineering of software products and systems</a:t>
            </a:r>
          </a:p>
          <a:p>
            <a:r>
              <a:rPr lang="en-GB" sz="3600" dirty="0"/>
              <a:t>Most of these subcommittees have several working groups (WGs)</a:t>
            </a:r>
          </a:p>
        </p:txBody>
      </p:sp>
    </p:spTree>
    <p:extLst>
      <p:ext uri="{BB962C8B-B14F-4D97-AF65-F5344CB8AC3E}">
        <p14:creationId xmlns:p14="http://schemas.microsoft.com/office/powerpoint/2010/main" val="132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42</a:t>
            </a:r>
          </a:p>
        </p:txBody>
      </p:sp>
      <p:sp>
        <p:nvSpPr>
          <p:cNvPr id="3" name="Content Placeholder 2"/>
          <p:cNvSpPr>
            <a:spLocks noGrp="1"/>
          </p:cNvSpPr>
          <p:nvPr>
            <p:ph idx="1"/>
          </p:nvPr>
        </p:nvSpPr>
        <p:spPr>
          <a:xfrm>
            <a:off x="838200" y="1825625"/>
            <a:ext cx="5341049" cy="4351338"/>
          </a:xfrm>
        </p:spPr>
        <p:txBody>
          <a:bodyPr>
            <a:normAutofit lnSpcReduction="10000"/>
          </a:bodyPr>
          <a:lstStyle/>
          <a:p>
            <a:r>
              <a:rPr lang="en-GB" dirty="0"/>
              <a:t>Working group that carries out specific tasks in standards development within the field of architecture</a:t>
            </a:r>
          </a:p>
          <a:p>
            <a:r>
              <a:rPr lang="en-GB" dirty="0"/>
              <a:t>Flagship standard:</a:t>
            </a:r>
          </a:p>
          <a:p>
            <a:pPr lvl="1"/>
            <a:r>
              <a:rPr lang="en-GB" dirty="0"/>
              <a:t>ISO/IEC/IEEE 42010:2022 Software, systems and enterprise — Architecture description</a:t>
            </a:r>
          </a:p>
          <a:p>
            <a:pPr lvl="1"/>
            <a:r>
              <a:rPr lang="en-GB" dirty="0"/>
              <a:t>Publication date : 2022-11</a:t>
            </a:r>
          </a:p>
          <a:p>
            <a:r>
              <a:rPr lang="en-GB" dirty="0">
                <a:hlinkClick r:id="rId2"/>
              </a:rPr>
              <a:t>https://www.iso.org/standard/74393.html</a:t>
            </a:r>
            <a:endParaRPr lang="en-GB" dirty="0"/>
          </a:p>
          <a:p>
            <a:endParaRPr lang="en-GB" dirty="0"/>
          </a:p>
          <a:p>
            <a:endParaRPr lang="en-GB" dirty="0"/>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18458" y="130175"/>
            <a:ext cx="5084762" cy="672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0026174" y="4265858"/>
            <a:ext cx="1446122" cy="906344"/>
          </a:xfrm>
          <a:prstGeom prst="ellipse">
            <a:avLst/>
          </a:prstGeom>
          <a:solidFill>
            <a:srgbClr val="FF0000">
              <a:alpha val="2000"/>
            </a:srgbClr>
          </a:solid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6772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Identification of stakeholders</a:t>
            </a:r>
          </a:p>
        </p:txBody>
      </p:sp>
      <p:sp>
        <p:nvSpPr>
          <p:cNvPr id="3" name="Content Placeholder 2"/>
          <p:cNvSpPr>
            <a:spLocks noGrp="1"/>
          </p:cNvSpPr>
          <p:nvPr>
            <p:ph idx="1"/>
          </p:nvPr>
        </p:nvSpPr>
        <p:spPr/>
        <p:txBody>
          <a:bodyPr>
            <a:normAutofit/>
          </a:bodyPr>
          <a:lstStyle/>
          <a:p>
            <a:r>
              <a:rPr lang="en-GB" dirty="0"/>
              <a:t>An architecture description shall </a:t>
            </a:r>
            <a:r>
              <a:rPr lang="en-GB" dirty="0">
                <a:solidFill>
                  <a:srgbClr val="FF0000"/>
                </a:solidFill>
              </a:rPr>
              <a:t>identify the stakeholders having concerns that are considered fundamental to the architecture </a:t>
            </a:r>
            <a:r>
              <a:rPr lang="en-GB" dirty="0"/>
              <a:t>of the software and consistent with the purpose of the architecture description.</a:t>
            </a:r>
          </a:p>
          <a:p>
            <a:r>
              <a:rPr lang="en-GB" dirty="0"/>
              <a:t>An architecture description should </a:t>
            </a:r>
            <a:r>
              <a:rPr lang="en-GB" dirty="0">
                <a:solidFill>
                  <a:srgbClr val="FF0000"/>
                </a:solidFill>
              </a:rPr>
              <a:t>identify the possible impacts of the architecture on the </a:t>
            </a:r>
            <a:r>
              <a:rPr lang="en-GB" u="sng" dirty="0">
                <a:solidFill>
                  <a:srgbClr val="FF0000"/>
                </a:solidFill>
              </a:rPr>
              <a:t>current and future </a:t>
            </a:r>
            <a:r>
              <a:rPr lang="en-GB" dirty="0">
                <a:solidFill>
                  <a:srgbClr val="FF0000"/>
                </a:solidFill>
              </a:rPr>
              <a:t>stakeholders</a:t>
            </a:r>
            <a:r>
              <a:rPr lang="en-GB" dirty="0"/>
              <a:t>.</a:t>
            </a:r>
          </a:p>
          <a:p>
            <a:r>
              <a:rPr lang="en-GB" dirty="0"/>
              <a:t>An architecture description shall include a statement of known </a:t>
            </a:r>
            <a:r>
              <a:rPr lang="en-GB" dirty="0">
                <a:solidFill>
                  <a:srgbClr val="FF0000"/>
                </a:solidFill>
              </a:rPr>
              <a:t>resource limitations or other constraints </a:t>
            </a:r>
            <a:r>
              <a:rPr lang="en-GB" dirty="0"/>
              <a:t>that prevented the architecture description from addressing identified stakeholders and architecture considerations, i.e. concerns, perspectives, and aspects.</a:t>
            </a:r>
          </a:p>
        </p:txBody>
      </p:sp>
    </p:spTree>
    <p:extLst>
      <p:ext uri="{BB962C8B-B14F-4D97-AF65-F5344CB8AC3E}">
        <p14:creationId xmlns:p14="http://schemas.microsoft.com/office/powerpoint/2010/main" val="3846159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Identification of stakeholder perspectives</a:t>
            </a:r>
          </a:p>
        </p:txBody>
      </p:sp>
      <p:sp>
        <p:nvSpPr>
          <p:cNvPr id="3" name="Content Placeholder 2"/>
          <p:cNvSpPr>
            <a:spLocks noGrp="1"/>
          </p:cNvSpPr>
          <p:nvPr>
            <p:ph idx="1"/>
          </p:nvPr>
        </p:nvSpPr>
        <p:spPr/>
        <p:txBody>
          <a:bodyPr>
            <a:normAutofit fontScale="92500" lnSpcReduction="20000"/>
          </a:bodyPr>
          <a:lstStyle/>
          <a:p>
            <a:r>
              <a:rPr lang="en-GB" dirty="0"/>
              <a:t>An architecture description shall </a:t>
            </a:r>
            <a:r>
              <a:rPr lang="en-GB" dirty="0">
                <a:solidFill>
                  <a:srgbClr val="FF0000"/>
                </a:solidFill>
              </a:rPr>
              <a:t>identify stakeholder perspectives considered relevant to the architecture </a:t>
            </a:r>
            <a:r>
              <a:rPr lang="en-GB" dirty="0"/>
              <a:t>of the software and consistent with the purpose of the architecture description.</a:t>
            </a:r>
          </a:p>
          <a:p>
            <a:r>
              <a:rPr lang="en-GB" dirty="0"/>
              <a:t>An architecture description shall associate each identified perspective with the identified stakeholders holding that perspective.</a:t>
            </a:r>
          </a:p>
          <a:p>
            <a:r>
              <a:rPr lang="en-GB" dirty="0"/>
              <a:t>Within the scope of the intended purpose of the architecture description , the architecting effort should identify present or future stakeholder perspectives which may be relevant to the entity of interest.</a:t>
            </a:r>
          </a:p>
          <a:p>
            <a:r>
              <a:rPr lang="en-GB" dirty="0"/>
              <a:t>For each identified perspective, an architecture description shall enumerate its resulting concerns from among identified concerns.</a:t>
            </a:r>
          </a:p>
          <a:p>
            <a:r>
              <a:rPr lang="en-GB" dirty="0"/>
              <a:t>Stakeholder perspectives include: strategic, organizational, operational, logical, physical and technological perspectives.</a:t>
            </a:r>
          </a:p>
        </p:txBody>
      </p:sp>
    </p:spTree>
    <p:extLst>
      <p:ext uri="{BB962C8B-B14F-4D97-AF65-F5344CB8AC3E}">
        <p14:creationId xmlns:p14="http://schemas.microsoft.com/office/powerpoint/2010/main" val="3090646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Identification of concerns</a:t>
            </a:r>
          </a:p>
        </p:txBody>
      </p:sp>
      <p:sp>
        <p:nvSpPr>
          <p:cNvPr id="3" name="Content Placeholder 2"/>
          <p:cNvSpPr>
            <a:spLocks noGrp="1"/>
          </p:cNvSpPr>
          <p:nvPr>
            <p:ph idx="1"/>
          </p:nvPr>
        </p:nvSpPr>
        <p:spPr/>
        <p:txBody>
          <a:bodyPr>
            <a:normAutofit fontScale="85000" lnSpcReduction="20000"/>
          </a:bodyPr>
          <a:lstStyle/>
          <a:p>
            <a:r>
              <a:rPr lang="en-GB" dirty="0"/>
              <a:t>An architecture description shall </a:t>
            </a:r>
            <a:r>
              <a:rPr lang="en-GB" dirty="0">
                <a:solidFill>
                  <a:srgbClr val="FF0000"/>
                </a:solidFill>
              </a:rPr>
              <a:t>identify the concerns considered relevant to the architecture</a:t>
            </a:r>
            <a:r>
              <a:rPr lang="en-GB" dirty="0"/>
              <a:t> of the software and consistent with the purpose of the architecture description.</a:t>
            </a:r>
          </a:p>
          <a:p>
            <a:r>
              <a:rPr lang="en-GB" dirty="0"/>
              <a:t>An architecture description shall associate each identified concern with the identified stakeholders holding that concern.</a:t>
            </a:r>
          </a:p>
          <a:p>
            <a:r>
              <a:rPr lang="en-GB" dirty="0"/>
              <a:t>Concerns include the following: suitability of the architecture for achieving the objectives for the entity of interest, enterprise capability and capacity to implement the entity of interest, the feasibility of realizing and operating the entity of interest, the potential risks and impacts of the entity of interest to its stakeholders throughout its life cycle, added value to the stakeholder(s), reuse of known architectures, resilience, extensibility, adaptability, latency, resource utilization, effectiveness, operability, usefulness, usability, interoperability, complexity, sustainability and </a:t>
            </a:r>
            <a:r>
              <a:rPr lang="en-GB" dirty="0" err="1"/>
              <a:t>evolvability</a:t>
            </a:r>
            <a:r>
              <a:rPr lang="en-GB" dirty="0"/>
              <a:t> of the entity of interest, environmental impacts of the development, use, and disposal of the entity of interest.</a:t>
            </a:r>
          </a:p>
        </p:txBody>
      </p:sp>
    </p:spTree>
    <p:extLst>
      <p:ext uri="{BB962C8B-B14F-4D97-AF65-F5344CB8AC3E}">
        <p14:creationId xmlns:p14="http://schemas.microsoft.com/office/powerpoint/2010/main" val="1679560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Inclusion of architecture views</a:t>
            </a:r>
          </a:p>
        </p:txBody>
      </p:sp>
      <p:sp>
        <p:nvSpPr>
          <p:cNvPr id="3" name="Content Placeholder 2"/>
          <p:cNvSpPr>
            <a:spLocks noGrp="1"/>
          </p:cNvSpPr>
          <p:nvPr>
            <p:ph idx="1"/>
          </p:nvPr>
        </p:nvSpPr>
        <p:spPr/>
        <p:txBody>
          <a:bodyPr>
            <a:normAutofit/>
          </a:bodyPr>
          <a:lstStyle/>
          <a:p>
            <a:r>
              <a:rPr lang="en-GB" sz="3200" b="1" dirty="0">
                <a:solidFill>
                  <a:srgbClr val="FF0000"/>
                </a:solidFill>
              </a:rPr>
              <a:t>Each stakeholder perspective </a:t>
            </a:r>
            <a:r>
              <a:rPr lang="en-GB" sz="3200" b="1" dirty="0"/>
              <a:t>(mentioned before) </a:t>
            </a:r>
            <a:r>
              <a:rPr lang="en-GB" sz="3200" dirty="0"/>
              <a:t>identified by the architecture description shall be addressed by at least one view</a:t>
            </a:r>
          </a:p>
          <a:p>
            <a:r>
              <a:rPr lang="en-GB" sz="3200" dirty="0"/>
              <a:t>Each concern identified by the architecture description shall be addressed by at least one view</a:t>
            </a:r>
          </a:p>
          <a:p>
            <a:r>
              <a:rPr lang="en-GB" sz="3200" dirty="0"/>
              <a:t>… (please refer to the standard for more details if you are interested)</a:t>
            </a:r>
          </a:p>
        </p:txBody>
      </p:sp>
    </p:spTree>
    <p:extLst>
      <p:ext uri="{BB962C8B-B14F-4D97-AF65-F5344CB8AC3E}">
        <p14:creationId xmlns:p14="http://schemas.microsoft.com/office/powerpoint/2010/main" val="412746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Structures</a:t>
            </a:r>
          </a:p>
        </p:txBody>
      </p:sp>
      <p:sp>
        <p:nvSpPr>
          <p:cNvPr id="3" name="Content Placeholder 2"/>
          <p:cNvSpPr>
            <a:spLocks noGrp="1"/>
          </p:cNvSpPr>
          <p:nvPr>
            <p:ph idx="1"/>
          </p:nvPr>
        </p:nvSpPr>
        <p:spPr/>
        <p:txBody>
          <a:bodyPr>
            <a:normAutofit/>
          </a:bodyPr>
          <a:lstStyle/>
          <a:p>
            <a:r>
              <a:rPr lang="en-US" dirty="0"/>
              <a:t>Some structures partition systems into </a:t>
            </a:r>
            <a:r>
              <a:rPr lang="en-US" dirty="0">
                <a:highlight>
                  <a:srgbClr val="FFFF00"/>
                </a:highlight>
              </a:rPr>
              <a:t>implementation units</a:t>
            </a:r>
            <a:r>
              <a:rPr lang="en-US" dirty="0"/>
              <a:t>, which we call modules.</a:t>
            </a:r>
          </a:p>
          <a:p>
            <a:r>
              <a:rPr lang="en-US" dirty="0"/>
              <a:t>Modules are assigned specific computational responsibilities, and are the basis of </a:t>
            </a:r>
            <a:r>
              <a:rPr lang="en-US" dirty="0">
                <a:highlight>
                  <a:srgbClr val="FFFF00"/>
                </a:highlight>
              </a:rPr>
              <a:t>work assignments for programming teams</a:t>
            </a:r>
            <a:r>
              <a:rPr lang="en-US" dirty="0"/>
              <a:t>.</a:t>
            </a:r>
          </a:p>
          <a:p>
            <a:r>
              <a:rPr lang="en-US" dirty="0"/>
              <a:t>In large projects, these elements (modules) are subdivided for assignment to sub-teams.</a:t>
            </a:r>
          </a:p>
        </p:txBody>
      </p:sp>
    </p:spTree>
    <p:extLst>
      <p:ext uri="{BB962C8B-B14F-4D97-AF65-F5344CB8AC3E}">
        <p14:creationId xmlns:p14="http://schemas.microsoft.com/office/powerpoint/2010/main" val="40137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We will not study the details of the 4+1 model in class, but you can check the following PPT slides as well as the paper if you are interested.</a:t>
            </a:r>
          </a:p>
          <a:p>
            <a:r>
              <a:rPr lang="en-US" altLang="zh-CN" dirty="0"/>
              <a:t>4+1 View Model</a:t>
            </a:r>
            <a:r>
              <a:rPr lang="en-GB" altLang="zh-CN" dirty="0"/>
              <a:t>: Philippe </a:t>
            </a:r>
            <a:r>
              <a:rPr lang="en-GB" altLang="zh-CN" dirty="0" err="1"/>
              <a:t>Kruchten</a:t>
            </a:r>
            <a:r>
              <a:rPr lang="en-GB" altLang="zh-CN" dirty="0"/>
              <a:t>. 1995. The 4+1 View Model of Architecture. IEEE </a:t>
            </a:r>
            <a:r>
              <a:rPr lang="en-GB" altLang="zh-CN" dirty="0" err="1"/>
              <a:t>Softw</a:t>
            </a:r>
            <a:r>
              <a:rPr lang="en-GB" altLang="zh-CN" dirty="0"/>
              <a:t>. 12, 6 (November 1995), 42–50.</a:t>
            </a:r>
          </a:p>
          <a:p>
            <a:endParaRPr lang="en-GB" dirty="0"/>
          </a:p>
          <a:p>
            <a:endParaRPr lang="en-GB" dirty="0"/>
          </a:p>
        </p:txBody>
      </p:sp>
    </p:spTree>
    <p:extLst>
      <p:ext uri="{BB962C8B-B14F-4D97-AF65-F5344CB8AC3E}">
        <p14:creationId xmlns:p14="http://schemas.microsoft.com/office/powerpoint/2010/main" val="2527725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views to include?</a:t>
            </a:r>
          </a:p>
        </p:txBody>
      </p:sp>
      <p:sp>
        <p:nvSpPr>
          <p:cNvPr id="3" name="Content Placeholder 2"/>
          <p:cNvSpPr>
            <a:spLocks noGrp="1"/>
          </p:cNvSpPr>
          <p:nvPr>
            <p:ph idx="1"/>
          </p:nvPr>
        </p:nvSpPr>
        <p:spPr/>
        <p:txBody>
          <a:bodyPr>
            <a:normAutofit fontScale="92500" lnSpcReduction="20000"/>
          </a:bodyPr>
          <a:lstStyle/>
          <a:p>
            <a:r>
              <a:rPr lang="en-GB" dirty="0"/>
              <a:t>Another answer to the question </a:t>
            </a:r>
          </a:p>
          <a:p>
            <a:pPr lvl="1"/>
            <a:r>
              <a:rPr lang="en-GB" i="1" dirty="0"/>
              <a:t>Which structures should an architect work on? Which ones should the architect document?</a:t>
            </a:r>
          </a:p>
          <a:p>
            <a:r>
              <a:rPr lang="en-GB" dirty="0"/>
              <a:t>Can be found in a very </a:t>
            </a:r>
            <a:r>
              <a:rPr lang="en-GB" dirty="0" err="1"/>
              <a:t>very</a:t>
            </a:r>
            <a:r>
              <a:rPr lang="en-GB" dirty="0"/>
              <a:t> influential paper published in 1995 by Philippe </a:t>
            </a:r>
            <a:r>
              <a:rPr lang="en-GB" dirty="0" err="1"/>
              <a:t>Kruchten</a:t>
            </a:r>
            <a:endParaRPr lang="en-GB" dirty="0"/>
          </a:p>
          <a:p>
            <a:pPr lvl="1"/>
            <a:r>
              <a:rPr lang="en-GB" dirty="0">
                <a:solidFill>
                  <a:srgbClr val="FF0000"/>
                </a:solidFill>
              </a:rPr>
              <a:t>Philippe </a:t>
            </a:r>
            <a:r>
              <a:rPr lang="en-GB" dirty="0" err="1">
                <a:solidFill>
                  <a:srgbClr val="FF0000"/>
                </a:solidFill>
              </a:rPr>
              <a:t>Kruchten</a:t>
            </a:r>
            <a:r>
              <a:rPr lang="en-GB" dirty="0">
                <a:solidFill>
                  <a:srgbClr val="FF0000"/>
                </a:solidFill>
              </a:rPr>
              <a:t>. 1995. The 4+1 View Model of Architecture. IEEE </a:t>
            </a:r>
            <a:r>
              <a:rPr lang="en-GB" dirty="0" err="1">
                <a:solidFill>
                  <a:srgbClr val="FF0000"/>
                </a:solidFill>
              </a:rPr>
              <a:t>Softw</a:t>
            </a:r>
            <a:r>
              <a:rPr lang="en-GB" dirty="0">
                <a:solidFill>
                  <a:srgbClr val="FF0000"/>
                </a:solidFill>
              </a:rPr>
              <a:t>. 12, 6 (November 1995), 42–50.</a:t>
            </a:r>
          </a:p>
          <a:p>
            <a:r>
              <a:rPr lang="en-GB" dirty="0"/>
              <a:t>He described the concept of architecture comprising separate structures and advised concentrating on four. To validate that the structures were not in conflict with each other and together did in fact describe a system meeting its requirements, </a:t>
            </a:r>
            <a:r>
              <a:rPr lang="en-GB" dirty="0" err="1"/>
              <a:t>Kruchten</a:t>
            </a:r>
            <a:r>
              <a:rPr lang="en-GB" dirty="0"/>
              <a:t> advised using key use cases as a check</a:t>
            </a:r>
          </a:p>
          <a:p>
            <a:r>
              <a:rPr lang="en-GB" dirty="0"/>
              <a:t>This so-called "Four Plus One" approach became popular and has now been institutionalized as the conceptual basis of the Rational Unified Process.</a:t>
            </a:r>
          </a:p>
        </p:txBody>
      </p:sp>
    </p:spTree>
    <p:extLst>
      <p:ext uri="{BB962C8B-B14F-4D97-AF65-F5344CB8AC3E}">
        <p14:creationId xmlns:p14="http://schemas.microsoft.com/office/powerpoint/2010/main" val="1928521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CA" sz="4000" dirty="0"/>
              <a:t>Overview about the article's author:</a:t>
            </a:r>
            <a:endParaRPr lang="en-US" sz="4000" dirty="0"/>
          </a:p>
        </p:txBody>
      </p:sp>
      <p:sp>
        <p:nvSpPr>
          <p:cNvPr id="5124" name="Rectangle 3"/>
          <p:cNvSpPr>
            <a:spLocks noGrp="1" noChangeArrowheads="1"/>
          </p:cNvSpPr>
          <p:nvPr>
            <p:ph idx="1"/>
          </p:nvPr>
        </p:nvSpPr>
        <p:spPr/>
        <p:txBody>
          <a:bodyPr>
            <a:normAutofit/>
          </a:bodyPr>
          <a:lstStyle/>
          <a:p>
            <a:r>
              <a:rPr lang="en-CA" dirty="0"/>
              <a:t>Philippe </a:t>
            </a:r>
            <a:r>
              <a:rPr lang="en-CA" dirty="0" err="1"/>
              <a:t>Kruchten</a:t>
            </a:r>
            <a:r>
              <a:rPr lang="en-CA" dirty="0"/>
              <a:t> has extensive of experience as a leader of the development team in Rational corporation.</a:t>
            </a:r>
          </a:p>
          <a:p>
            <a:r>
              <a:rPr lang="en-CA" dirty="0"/>
              <a:t>He had a good experiences in industry (Telecom, Air traffic control system) which he used to justify his model.</a:t>
            </a:r>
          </a:p>
          <a:p>
            <a:pPr eaLnBrk="1" hangingPunct="1">
              <a:lnSpc>
                <a:spcPct val="90000"/>
              </a:lnSpc>
            </a:pPr>
            <a:r>
              <a:rPr lang="en-US" dirty="0"/>
              <a:t>“4+1 views” methodology successfully used in the industry</a:t>
            </a:r>
          </a:p>
          <a:p>
            <a:pPr lvl="1" eaLnBrk="1" hangingPunct="1">
              <a:lnSpc>
                <a:spcPct val="90000"/>
              </a:lnSpc>
            </a:pPr>
            <a:r>
              <a:rPr lang="en-CA" dirty="0"/>
              <a:t>Air Traffic Control</a:t>
            </a:r>
            <a:endParaRPr lang="en-US" dirty="0"/>
          </a:p>
          <a:p>
            <a:pPr lvl="1" eaLnBrk="1" hangingPunct="1">
              <a:lnSpc>
                <a:spcPct val="90000"/>
              </a:lnSpc>
            </a:pPr>
            <a:r>
              <a:rPr lang="en-US" dirty="0"/>
              <a:t>Telecom</a:t>
            </a:r>
          </a:p>
          <a:p>
            <a:endParaRPr lang="en-US" dirty="0"/>
          </a:p>
        </p:txBody>
      </p:sp>
      <p:sp>
        <p:nvSpPr>
          <p:cNvPr id="5122" name="Slide Number Placeholder 5"/>
          <p:cNvSpPr>
            <a:spLocks noGrp="1"/>
          </p:cNvSpPr>
          <p:nvPr>
            <p:ph type="sldNum" sz="quarter" idx="12"/>
          </p:nvPr>
        </p:nvSpPr>
        <p:spPr>
          <a:noFill/>
        </p:spPr>
        <p:txBody>
          <a:bodyPr/>
          <a:lstStyle/>
          <a:p>
            <a:fld id="{646A130D-8C1D-4678-9049-16E10C440596}" type="slidenum">
              <a:rPr lang="en-US"/>
              <a:pPr/>
              <a:t>92</a:t>
            </a:fld>
            <a:endParaRPr lang="en-US"/>
          </a:p>
        </p:txBody>
      </p:sp>
    </p:spTree>
    <p:extLst>
      <p:ext uri="{BB962C8B-B14F-4D97-AF65-F5344CB8AC3E}">
        <p14:creationId xmlns:p14="http://schemas.microsoft.com/office/powerpoint/2010/main" val="205592505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pPr eaLnBrk="1" hangingPunct="1"/>
            <a:r>
              <a:rPr lang="en-US" dirty="0"/>
              <a:t>Problems:</a:t>
            </a:r>
            <a:endParaRPr lang="en-US" sz="3600" dirty="0"/>
          </a:p>
        </p:txBody>
      </p:sp>
      <p:sp>
        <p:nvSpPr>
          <p:cNvPr id="6148" name="Rectangle 3"/>
          <p:cNvSpPr>
            <a:spLocks noGrp="1" noChangeArrowheads="1"/>
          </p:cNvSpPr>
          <p:nvPr>
            <p:ph idx="1"/>
          </p:nvPr>
        </p:nvSpPr>
        <p:spPr/>
        <p:txBody>
          <a:bodyPr/>
          <a:lstStyle/>
          <a:p>
            <a:pPr>
              <a:lnSpc>
                <a:spcPct val="90000"/>
              </a:lnSpc>
            </a:pPr>
            <a:r>
              <a:rPr lang="en-US" dirty="0"/>
              <a:t>Architecture documents do not address the concerns of all stakeholders.</a:t>
            </a:r>
          </a:p>
          <a:p>
            <a:pPr>
              <a:lnSpc>
                <a:spcPct val="90000"/>
              </a:lnSpc>
            </a:pPr>
            <a:r>
              <a:rPr lang="en-CA" dirty="0"/>
              <a:t> Different Stakeholders : end-user, system engineers, developers and project managers.</a:t>
            </a:r>
            <a:endParaRPr lang="en-US" dirty="0"/>
          </a:p>
          <a:p>
            <a:pPr>
              <a:lnSpc>
                <a:spcPct val="90000"/>
              </a:lnSpc>
            </a:pPr>
            <a:r>
              <a:rPr lang="en-US" dirty="0"/>
              <a:t> Architecture documents  contained complex diagrams some times they are hard to be represented on the documentation.</a:t>
            </a:r>
          </a:p>
        </p:txBody>
      </p:sp>
      <p:sp>
        <p:nvSpPr>
          <p:cNvPr id="6146" name="Slide Number Placeholder 5"/>
          <p:cNvSpPr>
            <a:spLocks noGrp="1"/>
          </p:cNvSpPr>
          <p:nvPr>
            <p:ph type="sldNum" sz="quarter" idx="12"/>
          </p:nvPr>
        </p:nvSpPr>
        <p:spPr>
          <a:noFill/>
        </p:spPr>
        <p:txBody>
          <a:bodyPr/>
          <a:lstStyle/>
          <a:p>
            <a:fld id="{6B717085-084C-40AF-A11F-7CBD77CE0499}" type="slidenum">
              <a:rPr lang="en-US"/>
              <a:pPr/>
              <a:t>93</a:t>
            </a:fld>
            <a:endParaRPr lang="en-US"/>
          </a:p>
        </p:txBody>
      </p:sp>
    </p:spTree>
    <p:extLst>
      <p:ext uri="{BB962C8B-B14F-4D97-AF65-F5344CB8AC3E}">
        <p14:creationId xmlns:p14="http://schemas.microsoft.com/office/powerpoint/2010/main" val="229867888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dirty="0"/>
              <a:t>Solution</a:t>
            </a:r>
            <a:endParaRPr lang="en-US" sz="3200" dirty="0"/>
          </a:p>
        </p:txBody>
      </p:sp>
      <p:sp>
        <p:nvSpPr>
          <p:cNvPr id="7172" name="Rectangle 3"/>
          <p:cNvSpPr>
            <a:spLocks noGrp="1" noChangeArrowheads="1"/>
          </p:cNvSpPr>
          <p:nvPr>
            <p:ph idx="1"/>
          </p:nvPr>
        </p:nvSpPr>
        <p:spPr>
          <a:xfrm>
            <a:off x="838200" y="1825625"/>
            <a:ext cx="3956222" cy="4351338"/>
          </a:xfrm>
        </p:spPr>
        <p:txBody>
          <a:bodyPr/>
          <a:lstStyle/>
          <a:p>
            <a:pPr eaLnBrk="1" hangingPunct="1"/>
            <a:r>
              <a:rPr lang="en-CA" sz="2400" dirty="0"/>
              <a:t>Using different notations for several </a:t>
            </a:r>
            <a:r>
              <a:rPr lang="en-CA" sz="2400" b="1" dirty="0"/>
              <a:t>Views</a:t>
            </a:r>
            <a:r>
              <a:rPr lang="en-CA" sz="2400" dirty="0"/>
              <a:t> each one addressing one specific set for concerns.</a:t>
            </a:r>
            <a:endParaRPr lang="en-US" sz="2400" dirty="0"/>
          </a:p>
          <a:p>
            <a:pPr eaLnBrk="1" hangingPunct="1"/>
            <a:r>
              <a:rPr lang="en-CA" sz="2400" dirty="0"/>
              <a:t>Use“4+1” view model</a:t>
            </a:r>
            <a:r>
              <a:rPr lang="en-US" dirty="0"/>
              <a:t>.</a:t>
            </a:r>
          </a:p>
        </p:txBody>
      </p:sp>
      <p:pic>
        <p:nvPicPr>
          <p:cNvPr id="2" name="Picture 2">
            <a:extLst>
              <a:ext uri="{FF2B5EF4-FFF2-40B4-BE49-F238E27FC236}">
                <a16:creationId xmlns:a16="http://schemas.microsoft.com/office/drawing/2014/main" id="{CC1F1FCE-50B7-EACC-5747-D16848B9D99E}"/>
              </a:ext>
            </a:extLst>
          </p:cNvPr>
          <p:cNvPicPr>
            <a:picLocks noChangeAspect="1" noChangeArrowheads="1"/>
          </p:cNvPicPr>
          <p:nvPr/>
        </p:nvPicPr>
        <p:blipFill>
          <a:blip r:embed="rId3" cstate="print"/>
          <a:srcRect/>
          <a:stretch>
            <a:fillRect/>
          </a:stretch>
        </p:blipFill>
        <p:spPr bwMode="auto">
          <a:xfrm>
            <a:off x="5626082" y="1395737"/>
            <a:ext cx="6281836" cy="3745259"/>
          </a:xfrm>
          <a:prstGeom prst="rect">
            <a:avLst/>
          </a:prstGeom>
          <a:noFill/>
          <a:ln w="9525">
            <a:noFill/>
            <a:miter lim="800000"/>
            <a:headEnd/>
            <a:tailEnd/>
          </a:ln>
        </p:spPr>
      </p:pic>
      <p:sp>
        <p:nvSpPr>
          <p:cNvPr id="3" name="Rectangle 2">
            <a:extLst>
              <a:ext uri="{FF2B5EF4-FFF2-40B4-BE49-F238E27FC236}">
                <a16:creationId xmlns:a16="http://schemas.microsoft.com/office/drawing/2014/main" id="{946BDC9E-8CFB-37C2-5F6B-CD2078620B03}"/>
              </a:ext>
            </a:extLst>
          </p:cNvPr>
          <p:cNvSpPr/>
          <p:nvPr/>
        </p:nvSpPr>
        <p:spPr>
          <a:xfrm>
            <a:off x="5690248" y="5200819"/>
            <a:ext cx="2895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 Philippe </a:t>
            </a:r>
            <a:r>
              <a:rPr lang="en-US" i="1" dirty="0" err="1">
                <a:solidFill>
                  <a:schemeClr val="tx1"/>
                </a:solidFill>
              </a:rPr>
              <a:t>Kruchten</a:t>
            </a:r>
            <a:endParaRPr lang="en-US" i="1" dirty="0">
              <a:solidFill>
                <a:schemeClr val="tx1"/>
              </a:solidFill>
            </a:endParaRPr>
          </a:p>
          <a:p>
            <a:r>
              <a:rPr lang="en-US" dirty="0">
                <a:solidFill>
                  <a:schemeClr val="tx1"/>
                </a:solidFill>
              </a:rPr>
              <a:t>Rational Software Corp.</a:t>
            </a:r>
          </a:p>
        </p:txBody>
      </p:sp>
      <p:sp>
        <p:nvSpPr>
          <p:cNvPr id="4" name="Rectangle 3">
            <a:extLst>
              <a:ext uri="{FF2B5EF4-FFF2-40B4-BE49-F238E27FC236}">
                <a16:creationId xmlns:a16="http://schemas.microsoft.com/office/drawing/2014/main" id="{039D7A28-0167-6D51-8746-C3EB5AC38B21}"/>
              </a:ext>
            </a:extLst>
          </p:cNvPr>
          <p:cNvSpPr/>
          <p:nvPr/>
        </p:nvSpPr>
        <p:spPr>
          <a:xfrm>
            <a:off x="5690248" y="812694"/>
            <a:ext cx="6019800" cy="523220"/>
          </a:xfrm>
          <a:prstGeom prst="rect">
            <a:avLst/>
          </a:prstGeom>
        </p:spPr>
        <p:txBody>
          <a:bodyPr wrap="square">
            <a:spAutoFit/>
          </a:bodyPr>
          <a:lstStyle/>
          <a:p>
            <a:r>
              <a:rPr lang="en-US" sz="2800" b="1" dirty="0">
                <a:solidFill>
                  <a:schemeClr val="accent1">
                    <a:lumMod val="75000"/>
                  </a:schemeClr>
                </a:solidFill>
              </a:rPr>
              <a:t>4+1 View Model of Architecture</a:t>
            </a:r>
            <a:endParaRPr lang="en-US" sz="2800" dirty="0">
              <a:solidFill>
                <a:schemeClr val="accent1">
                  <a:lumMod val="75000"/>
                </a:schemeClr>
              </a:solidFill>
            </a:endParaRPr>
          </a:p>
        </p:txBody>
      </p:sp>
    </p:spTree>
    <p:extLst>
      <p:ext uri="{BB962C8B-B14F-4D97-AF65-F5344CB8AC3E}">
        <p14:creationId xmlns:p14="http://schemas.microsoft.com/office/powerpoint/2010/main" val="37982606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a:bodyPr>
          <a:lstStyle/>
          <a:p>
            <a:pPr eaLnBrk="1" hangingPunct="1"/>
            <a:r>
              <a:rPr lang="en-US" sz="4000" dirty="0"/>
              <a:t>Logical View</a:t>
            </a:r>
          </a:p>
        </p:txBody>
      </p:sp>
      <p:sp>
        <p:nvSpPr>
          <p:cNvPr id="9220" name="Rectangle 3"/>
          <p:cNvSpPr>
            <a:spLocks noGrp="1" noChangeArrowheads="1"/>
          </p:cNvSpPr>
          <p:nvPr>
            <p:ph idx="1"/>
          </p:nvPr>
        </p:nvSpPr>
        <p:spPr/>
        <p:txBody>
          <a:bodyPr/>
          <a:lstStyle/>
          <a:p>
            <a:pPr>
              <a:buNone/>
            </a:pPr>
            <a:r>
              <a:rPr lang="en-US" sz="2400" b="1" dirty="0"/>
              <a:t>The logical view</a:t>
            </a:r>
            <a:r>
              <a:rPr lang="en-US" sz="2400" dirty="0"/>
              <a:t>, which is the object model of the design (when an object-oriented design method is used)</a:t>
            </a:r>
            <a:endParaRPr lang="en-US" sz="2400" b="1" dirty="0"/>
          </a:p>
          <a:p>
            <a:pPr eaLnBrk="1" hangingPunct="1">
              <a:buFont typeface="Wingdings" pitchFamily="2" charset="2"/>
              <a:buNone/>
            </a:pPr>
            <a:r>
              <a:rPr lang="en-US" sz="2400" b="1" dirty="0"/>
              <a:t>Viewer:</a:t>
            </a:r>
            <a:r>
              <a:rPr lang="en-US" sz="2400" dirty="0"/>
              <a:t> End-user</a:t>
            </a:r>
            <a:endParaRPr lang="en-US" sz="2400" b="1" dirty="0"/>
          </a:p>
          <a:p>
            <a:pPr eaLnBrk="1" hangingPunct="1">
              <a:buFont typeface="Wingdings" pitchFamily="2" charset="2"/>
              <a:buNone/>
            </a:pPr>
            <a:r>
              <a:rPr lang="en-US" sz="2400" b="1" dirty="0"/>
              <a:t>considers:</a:t>
            </a:r>
            <a:r>
              <a:rPr lang="en-US" sz="2400" dirty="0"/>
              <a:t> Functional requirements- What are the services must be provided by the system to the users.</a:t>
            </a:r>
          </a:p>
          <a:p>
            <a:pPr eaLnBrk="1" hangingPunct="1">
              <a:buFont typeface="Wingdings" pitchFamily="2" charset="2"/>
              <a:buNone/>
            </a:pPr>
            <a:r>
              <a:rPr lang="en-US" sz="2400" b="1" dirty="0"/>
              <a:t>Notation: </a:t>
            </a:r>
            <a:r>
              <a:rPr lang="en-US" sz="2400" dirty="0"/>
              <a:t>The </a:t>
            </a:r>
            <a:r>
              <a:rPr lang="en-US" sz="2400" dirty="0" err="1"/>
              <a:t>Booch</a:t>
            </a:r>
            <a:r>
              <a:rPr lang="en-US" sz="2400" dirty="0"/>
              <a:t> notation</a:t>
            </a:r>
            <a:r>
              <a:rPr lang="en-US" sz="2400" b="1" dirty="0"/>
              <a:t>.</a:t>
            </a:r>
            <a:endParaRPr lang="en-US" sz="2400" dirty="0"/>
          </a:p>
          <a:p>
            <a:pPr eaLnBrk="1" hangingPunct="1">
              <a:buFont typeface="Wingdings" pitchFamily="2" charset="2"/>
              <a:buNone/>
            </a:pPr>
            <a:r>
              <a:rPr lang="en-CA" sz="2400" b="1" dirty="0"/>
              <a:t>Tool:</a:t>
            </a:r>
            <a:r>
              <a:rPr lang="en-CA" sz="2400" dirty="0"/>
              <a:t> Rational Rose</a:t>
            </a:r>
            <a:endParaRPr lang="en-US" sz="2400" dirty="0"/>
          </a:p>
        </p:txBody>
      </p:sp>
    </p:spTree>
    <p:extLst>
      <p:ext uri="{BB962C8B-B14F-4D97-AF65-F5344CB8AC3E}">
        <p14:creationId xmlns:p14="http://schemas.microsoft.com/office/powerpoint/2010/main" val="115202562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828800" y="457201"/>
            <a:ext cx="8260461" cy="5562600"/>
          </a:xfrm>
          <a:prstGeom prst="rect">
            <a:avLst/>
          </a:prstGeom>
          <a:noFill/>
          <a:ln w="9525">
            <a:noFill/>
            <a:miter lim="800000"/>
            <a:headEnd/>
            <a:tailEnd/>
          </a:ln>
        </p:spPr>
      </p:pic>
      <p:sp>
        <p:nvSpPr>
          <p:cNvPr id="3" name="Rectangle 2"/>
          <p:cNvSpPr/>
          <p:nvPr/>
        </p:nvSpPr>
        <p:spPr>
          <a:xfrm>
            <a:off x="2590800" y="60198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20515169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CA" dirty="0"/>
              <a:t>Logical view Example</a:t>
            </a:r>
            <a:endParaRPr lang="en-US" dirty="0"/>
          </a:p>
        </p:txBody>
      </p:sp>
      <p:pic>
        <p:nvPicPr>
          <p:cNvPr id="10244" name="Picture 4"/>
          <p:cNvPicPr>
            <a:picLocks noGrp="1" noChangeAspect="1" noChangeArrowheads="1"/>
          </p:cNvPicPr>
          <p:nvPr>
            <p:ph idx="1"/>
          </p:nvPr>
        </p:nvPicPr>
        <p:blipFill>
          <a:blip r:embed="rId3" cstate="print"/>
          <a:stretch>
            <a:fillRect/>
          </a:stretch>
        </p:blipFill>
        <p:spPr>
          <a:xfrm>
            <a:off x="3976492" y="1825625"/>
            <a:ext cx="4239016" cy="4351338"/>
          </a:xfrm>
          <a:noFill/>
        </p:spPr>
      </p:pic>
      <p:sp>
        <p:nvSpPr>
          <p:cNvPr id="5" name="Rectangle 4"/>
          <p:cNvSpPr/>
          <p:nvPr/>
        </p:nvSpPr>
        <p:spPr>
          <a:xfrm>
            <a:off x="2362200" y="6169709"/>
            <a:ext cx="4572000" cy="646331"/>
          </a:xfrm>
          <a:prstGeom prst="rect">
            <a:avLst/>
          </a:prstGeom>
        </p:spPr>
        <p:txBody>
          <a:bodyPr>
            <a:spAutoFit/>
          </a:bodyPr>
          <a:lstStyle/>
          <a:p>
            <a:r>
              <a:rPr lang="en-US" i="1" dirty="0"/>
              <a:t>Philippe </a:t>
            </a:r>
            <a:r>
              <a:rPr lang="en-US" i="1" dirty="0" err="1"/>
              <a:t>Kruchten</a:t>
            </a:r>
            <a:endParaRPr lang="en-US" i="1" dirty="0"/>
          </a:p>
          <a:p>
            <a:r>
              <a:rPr lang="en-US" dirty="0"/>
              <a:t>Rational Software Corp.</a:t>
            </a:r>
          </a:p>
        </p:txBody>
      </p:sp>
    </p:spTree>
    <p:extLst>
      <p:ext uri="{BB962C8B-B14F-4D97-AF65-F5344CB8AC3E}">
        <p14:creationId xmlns:p14="http://schemas.microsoft.com/office/powerpoint/2010/main" val="76574754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dirty="0"/>
              <a:t>Process View</a:t>
            </a:r>
          </a:p>
        </p:txBody>
      </p:sp>
      <p:sp>
        <p:nvSpPr>
          <p:cNvPr id="11268" name="Rectangle 3"/>
          <p:cNvSpPr>
            <a:spLocks noGrp="1" noChangeArrowheads="1"/>
          </p:cNvSpPr>
          <p:nvPr>
            <p:ph idx="1"/>
          </p:nvPr>
        </p:nvSpPr>
        <p:spPr>
          <a:xfrm>
            <a:off x="838200" y="1603374"/>
            <a:ext cx="10515600" cy="4810125"/>
          </a:xfrm>
        </p:spPr>
        <p:txBody>
          <a:bodyPr>
            <a:noAutofit/>
          </a:bodyPr>
          <a:lstStyle/>
          <a:p>
            <a:pPr>
              <a:buNone/>
            </a:pPr>
            <a:r>
              <a:rPr lang="en-US" sz="2400" b="1" dirty="0"/>
              <a:t>The process view, </a:t>
            </a:r>
            <a:r>
              <a:rPr lang="en-US" sz="2400" dirty="0"/>
              <a:t>which captures the concurrency and synchronization aspects of the design</a:t>
            </a:r>
            <a:r>
              <a:rPr lang="en-CA" sz="2400" b="1" dirty="0"/>
              <a:t>(The process decomposition).</a:t>
            </a:r>
            <a:endParaRPr lang="en-US" sz="2400" b="1" dirty="0"/>
          </a:p>
          <a:p>
            <a:pPr eaLnBrk="1" hangingPunct="1">
              <a:buFont typeface="Wingdings" pitchFamily="2" charset="2"/>
              <a:buNone/>
            </a:pPr>
            <a:r>
              <a:rPr lang="en-US" sz="2400" b="1" dirty="0"/>
              <a:t>viewer:</a:t>
            </a:r>
            <a:r>
              <a:rPr lang="en-US" sz="2400" dirty="0"/>
              <a:t> Integrators</a:t>
            </a:r>
            <a:endParaRPr lang="en-US" sz="2400" b="1" dirty="0"/>
          </a:p>
          <a:p>
            <a:pPr>
              <a:buNone/>
            </a:pPr>
            <a:r>
              <a:rPr lang="en-US" sz="2400" b="1" dirty="0"/>
              <a:t>considers: </a:t>
            </a:r>
            <a:r>
              <a:rPr lang="en-US" sz="2400" dirty="0"/>
              <a:t>Non - functional requirements (scalability, concurrency, and performance)</a:t>
            </a:r>
          </a:p>
          <a:p>
            <a:pPr eaLnBrk="1" hangingPunct="1">
              <a:buFont typeface="Wingdings" pitchFamily="2" charset="2"/>
              <a:buNone/>
            </a:pPr>
            <a:r>
              <a:rPr lang="en-US" sz="2400" b="1" dirty="0"/>
              <a:t>style:  </a:t>
            </a:r>
            <a:r>
              <a:rPr lang="en-US" sz="2400" dirty="0" err="1"/>
              <a:t>Garlan</a:t>
            </a:r>
            <a:r>
              <a:rPr lang="en-US" sz="2400" dirty="0"/>
              <a:t> and Shaw ‘s Architecture styles.</a:t>
            </a:r>
          </a:p>
          <a:p>
            <a:pPr eaLnBrk="1" hangingPunct="1">
              <a:buFont typeface="Wingdings" pitchFamily="2" charset="2"/>
              <a:buNone/>
            </a:pPr>
            <a:endParaRPr lang="en-US" sz="2400" dirty="0"/>
          </a:p>
          <a:p>
            <a:r>
              <a:rPr lang="en-US" altLang="zh-CN" sz="2400" dirty="0"/>
              <a:t>Uses multiple levels of abstractions.</a:t>
            </a:r>
            <a:endParaRPr lang="en-US" altLang="zh-CN" sz="2400" u="sng" dirty="0"/>
          </a:p>
          <a:p>
            <a:pPr eaLnBrk="1" hangingPunct="1"/>
            <a:r>
              <a:rPr lang="en-CA" altLang="zh-CN" sz="2400" dirty="0"/>
              <a:t>A process is a grouping of tasks that form an executable unit:</a:t>
            </a:r>
            <a:endParaRPr lang="en-US" altLang="zh-CN" sz="2400" dirty="0"/>
          </a:p>
          <a:p>
            <a:pPr lvl="1" eaLnBrk="1" hangingPunct="1"/>
            <a:r>
              <a:rPr lang="en-US" altLang="zh-CN" dirty="0"/>
              <a:t>Major Tasks: Architecture  relevant tasks.</a:t>
            </a:r>
            <a:endParaRPr lang="en-US" altLang="zh-CN" u="sng" dirty="0"/>
          </a:p>
          <a:p>
            <a:pPr lvl="1" eaLnBrk="1" hangingPunct="1"/>
            <a:r>
              <a:rPr lang="en-US" altLang="zh-CN" dirty="0"/>
              <a:t>Minor  or helper Tasks: (Buffering</a:t>
            </a:r>
            <a:r>
              <a:rPr lang="en-US" altLang="zh-CN" u="sng" dirty="0"/>
              <a:t>)</a:t>
            </a:r>
          </a:p>
        </p:txBody>
      </p:sp>
    </p:spTree>
    <p:extLst>
      <p:ext uri="{BB962C8B-B14F-4D97-AF65-F5344CB8AC3E}">
        <p14:creationId xmlns:p14="http://schemas.microsoft.com/office/powerpoint/2010/main" val="23829023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905000" y="1111023"/>
            <a:ext cx="8458200" cy="4908777"/>
          </a:xfrm>
          <a:prstGeom prst="rect">
            <a:avLst/>
          </a:prstGeom>
          <a:noFill/>
          <a:ln w="9525">
            <a:noFill/>
            <a:miter lim="800000"/>
            <a:headEnd/>
            <a:tailEnd/>
          </a:ln>
        </p:spPr>
      </p:pic>
      <p:sp>
        <p:nvSpPr>
          <p:cNvPr id="3" name="Rectangle 2"/>
          <p:cNvSpPr/>
          <p:nvPr/>
        </p:nvSpPr>
        <p:spPr>
          <a:xfrm>
            <a:off x="1981200" y="5943601"/>
            <a:ext cx="4572000" cy="646331"/>
          </a:xfrm>
          <a:prstGeom prst="rect">
            <a:avLst/>
          </a:prstGeom>
        </p:spPr>
        <p:txBody>
          <a:bodyPr>
            <a:spAutoFit/>
          </a:bodyPr>
          <a:lstStyle/>
          <a:p>
            <a:r>
              <a:rPr lang="en-US" i="1" dirty="0"/>
              <a:t>By Philippe </a:t>
            </a:r>
            <a:r>
              <a:rPr lang="en-US" i="1" dirty="0" err="1"/>
              <a:t>Kruchten</a:t>
            </a:r>
            <a:endParaRPr lang="en-US" i="1" dirty="0"/>
          </a:p>
          <a:p>
            <a:r>
              <a:rPr lang="en-US" dirty="0"/>
              <a:t>Rational Software Corp.</a:t>
            </a:r>
          </a:p>
        </p:txBody>
      </p:sp>
      <p:sp>
        <p:nvSpPr>
          <p:cNvPr id="5" name="Rectangle 4"/>
          <p:cNvSpPr/>
          <p:nvPr/>
        </p:nvSpPr>
        <p:spPr>
          <a:xfrm>
            <a:off x="2057401" y="457201"/>
            <a:ext cx="3902235" cy="646331"/>
          </a:xfrm>
          <a:prstGeom prst="rect">
            <a:avLst/>
          </a:prstGeom>
        </p:spPr>
        <p:txBody>
          <a:bodyPr wrap="square">
            <a:spAutoFit/>
          </a:bodyPr>
          <a:lstStyle/>
          <a:p>
            <a:r>
              <a:rPr lang="en-CA" sz="3600" b="1" dirty="0">
                <a:solidFill>
                  <a:schemeClr val="accent1">
                    <a:lumMod val="75000"/>
                  </a:schemeClr>
                </a:solidFill>
              </a:rPr>
              <a:t>Notation</a:t>
            </a:r>
            <a:endParaRPr lang="en-US" sz="3600" dirty="0">
              <a:solidFill>
                <a:schemeClr val="accent1">
                  <a:lumMod val="75000"/>
                </a:schemeClr>
              </a:solidFill>
            </a:endParaRPr>
          </a:p>
        </p:txBody>
      </p:sp>
    </p:spTree>
    <p:extLst>
      <p:ext uri="{BB962C8B-B14F-4D97-AF65-F5344CB8AC3E}">
        <p14:creationId xmlns:p14="http://schemas.microsoft.com/office/powerpoint/2010/main" val="20992746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7058</Words>
  <Application>Microsoft Office PowerPoint</Application>
  <PresentationFormat>宽屏</PresentationFormat>
  <Paragraphs>748</Paragraphs>
  <Slides>134</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134</vt:i4>
      </vt:variant>
    </vt:vector>
  </HeadingPairs>
  <TitlesOfParts>
    <vt:vector size="141" baseType="lpstr">
      <vt:lpstr>等线</vt:lpstr>
      <vt:lpstr>Microsoft Yahei</vt:lpstr>
      <vt:lpstr>Arial</vt:lpstr>
      <vt:lpstr>Calibri</vt:lpstr>
      <vt:lpstr>Calibri Light</vt:lpstr>
      <vt:lpstr>Wingdings</vt:lpstr>
      <vt:lpstr>Office 主题​​</vt:lpstr>
      <vt:lpstr>COMP3028  Software Architecture</vt:lpstr>
      <vt:lpstr>Which Structures are Architectural?</vt:lpstr>
      <vt:lpstr>Stakeholder</vt:lpstr>
      <vt:lpstr>PowerPoint 演示文稿</vt:lpstr>
      <vt:lpstr>PowerPoint 演示文稿</vt:lpstr>
      <vt:lpstr>Stakeholder perspectives</vt:lpstr>
      <vt:lpstr>Stakeholder concerns</vt:lpstr>
      <vt:lpstr>Concerns examples</vt:lpstr>
      <vt:lpstr>Module Structures</vt:lpstr>
      <vt:lpstr>Component-and-connector Structures</vt:lpstr>
      <vt:lpstr>Allocation Structures</vt:lpstr>
      <vt:lpstr>PowerPoint 演示文稿</vt:lpstr>
      <vt:lpstr>Structures Provide Insight</vt:lpstr>
      <vt:lpstr>PowerPoint 演示文稿</vt:lpstr>
      <vt:lpstr>PowerPoint 演示文稿</vt:lpstr>
      <vt:lpstr>Module Structures</vt:lpstr>
      <vt:lpstr>Component-and-connector Structures</vt:lpstr>
      <vt:lpstr>Component-and-connector Structures</vt:lpstr>
      <vt:lpstr>Allocation structures</vt:lpstr>
      <vt:lpstr>PowerPoint 演示文稿</vt:lpstr>
      <vt:lpstr>PowerPoint 演示文稿</vt:lpstr>
      <vt:lpstr>PowerPoint 演示文稿</vt:lpstr>
      <vt:lpstr>PowerPoint 演示文稿</vt:lpstr>
      <vt:lpstr>Some Useful Module Structures</vt:lpstr>
      <vt:lpstr>Some Useful Module Structures</vt:lpstr>
      <vt:lpstr>Some Useful Module Structures</vt:lpstr>
      <vt:lpstr>Some Useful Module Structures</vt:lpstr>
      <vt:lpstr>Some Useful C&amp;C Structures</vt:lpstr>
      <vt:lpstr>Some Useful C&amp;C Structures</vt:lpstr>
      <vt:lpstr>Some Useful Allocation Structures</vt:lpstr>
      <vt:lpstr>Task allocation in mobile cloud</vt:lpstr>
      <vt:lpstr>Some Useful Allocation Structures</vt:lpstr>
      <vt:lpstr>Some Useful Allocation Structures</vt:lpstr>
      <vt:lpstr>What can be reasoned from structures</vt:lpstr>
      <vt:lpstr>Relating Structures to Each Other</vt:lpstr>
      <vt:lpstr>Example: Modules vs. Components</vt:lpstr>
      <vt:lpstr>PowerPoint 演示文稿</vt:lpstr>
      <vt:lpstr>Documenting views</vt:lpstr>
      <vt:lpstr>Architecture Documentation</vt:lpstr>
      <vt:lpstr>Three Uses for Architecture Documentation</vt:lpstr>
      <vt:lpstr>Structures and Views</vt:lpstr>
      <vt:lpstr>Notations</vt:lpstr>
      <vt:lpstr>Informal notations</vt:lpstr>
      <vt:lpstr>Informal notation example</vt:lpstr>
      <vt:lpstr>PowerPoint 演示文稿</vt:lpstr>
      <vt:lpstr>Informal notations benefits</vt:lpstr>
      <vt:lpstr>Formal notations </vt:lpstr>
      <vt:lpstr>Formal notations benefits</vt:lpstr>
      <vt:lpstr>Semiformal notations</vt:lpstr>
      <vt:lpstr>UML</vt:lpstr>
      <vt:lpstr>UML example</vt:lpstr>
      <vt:lpstr>Choosing a Notation</vt:lpstr>
      <vt:lpstr>Views</vt:lpstr>
      <vt:lpstr>Overview of Module Views</vt:lpstr>
      <vt:lpstr>Module views notations</vt:lpstr>
      <vt:lpstr>Overview of C&amp;C Views</vt:lpstr>
      <vt:lpstr>Notations for C&amp;C Views</vt:lpstr>
      <vt:lpstr>Notations for C&amp;C Views</vt:lpstr>
      <vt:lpstr>Overview of Allocation Views</vt:lpstr>
      <vt:lpstr>Quality Views</vt:lpstr>
      <vt:lpstr>Quality Views:  Examples</vt:lpstr>
      <vt:lpstr>Quality Views:  Examples</vt:lpstr>
      <vt:lpstr>Creating documentation</vt:lpstr>
      <vt:lpstr>Views</vt:lpstr>
      <vt:lpstr>PowerPoint 演示文稿</vt:lpstr>
      <vt:lpstr>Choosing the Views</vt:lpstr>
      <vt:lpstr>Which views to include in the documentation?</vt:lpstr>
      <vt:lpstr>Standard</vt:lpstr>
      <vt:lpstr>Standard - example</vt:lpstr>
      <vt:lpstr>Standardization purpose</vt:lpstr>
      <vt:lpstr>Industry standardization examples</vt:lpstr>
      <vt:lpstr>Who creates standards</vt:lpstr>
      <vt:lpstr>Standards organization</vt:lpstr>
      <vt:lpstr>International standard </vt:lpstr>
      <vt:lpstr>Role of international standards</vt:lpstr>
      <vt:lpstr>International standard organizations</vt:lpstr>
      <vt:lpstr>ISO:  The International Organization for Standardization </vt:lpstr>
      <vt:lpstr>Example</vt:lpstr>
      <vt:lpstr>ISO Standardization process</vt:lpstr>
      <vt:lpstr>Joint technical committee with IEC</vt:lpstr>
      <vt:lpstr>ISO/IEC JTC 1 Scope and mission</vt:lpstr>
      <vt:lpstr>ISO/IEC JTC 1 participation</vt:lpstr>
      <vt:lpstr>PowerPoint 演示文稿</vt:lpstr>
      <vt:lpstr>ISO/IEC JTC 1 Structure</vt:lpstr>
      <vt:lpstr>WG 42</vt:lpstr>
      <vt:lpstr>Identification of stakeholders</vt:lpstr>
      <vt:lpstr>Identification of stakeholder perspectives</vt:lpstr>
      <vt:lpstr>Identification of concerns</vt:lpstr>
      <vt:lpstr>Inclusion of architecture views</vt:lpstr>
      <vt:lpstr>PowerPoint 演示文稿</vt:lpstr>
      <vt:lpstr>Which views to include?</vt:lpstr>
      <vt:lpstr>Overview about the article's author:</vt:lpstr>
      <vt:lpstr>Problems:</vt:lpstr>
      <vt:lpstr>Solution</vt:lpstr>
      <vt:lpstr>Logical View</vt:lpstr>
      <vt:lpstr>PowerPoint 演示文稿</vt:lpstr>
      <vt:lpstr>Logical view Example</vt:lpstr>
      <vt:lpstr>Process View</vt:lpstr>
      <vt:lpstr>PowerPoint 演示文稿</vt:lpstr>
      <vt:lpstr>Process View example</vt:lpstr>
      <vt:lpstr>Development View</vt:lpstr>
      <vt:lpstr>Notation</vt:lpstr>
      <vt:lpstr>Physical View</vt:lpstr>
      <vt:lpstr>Scenarios</vt:lpstr>
      <vt:lpstr>Correspondence between the views</vt:lpstr>
      <vt:lpstr> Iterative process</vt:lpstr>
      <vt:lpstr>End of 4+1 View Model</vt:lpstr>
      <vt:lpstr>C4 model</vt:lpstr>
      <vt:lpstr>PowerPoint 演示文稿</vt:lpstr>
      <vt:lpstr>PowerPoint 演示文稿</vt:lpstr>
      <vt:lpstr>C4 model - Context diagrams (level 1) </vt:lpstr>
      <vt:lpstr>PowerPoint 演示文稿</vt:lpstr>
      <vt:lpstr>C4 model - Container diagrams (level 2)</vt:lpstr>
      <vt:lpstr>PowerPoint 演示文稿</vt:lpstr>
      <vt:lpstr>C4 model - Component diagrams (level 3): </vt:lpstr>
      <vt:lpstr>PowerPoint 演示文稿</vt:lpstr>
      <vt:lpstr>C4 model - Code diagrams (level 4) </vt:lpstr>
      <vt:lpstr>PowerPoint 演示文稿</vt:lpstr>
      <vt:lpstr>Example of documenting in C4 model: level 1 – context diagrams</vt:lpstr>
      <vt:lpstr>Example of documenting in C4 model: level 1 – context diagrams</vt:lpstr>
      <vt:lpstr>Example of documenting in C4 model: level 1 – context diagrams</vt:lpstr>
      <vt:lpstr>Example of documenting in C4 model: level 1 – context diagrams</vt:lpstr>
      <vt:lpstr>Example of documenting in C4 model: level 2 – container diagrams</vt:lpstr>
      <vt:lpstr>End of C4 model</vt:lpstr>
      <vt:lpstr>Building the Documentation Package</vt:lpstr>
      <vt:lpstr>Documenting Behavior</vt:lpstr>
      <vt:lpstr>View Template</vt:lpstr>
      <vt:lpstr>Notations for Documenting Behavior</vt:lpstr>
      <vt:lpstr>Use Case Diagram</vt:lpstr>
      <vt:lpstr>Use Case Description</vt:lpstr>
      <vt:lpstr>Sequence Diagram</vt:lpstr>
      <vt:lpstr>Communication Diagram</vt:lpstr>
      <vt:lpstr>Activity Diagram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COMP3028  Software Architecture</dc:title>
  <dc:creator>刘玄昊</dc:creator>
  <cp:lastModifiedBy>刘玄昊</cp:lastModifiedBy>
  <cp:revision>266</cp:revision>
  <dcterms:created xsi:type="dcterms:W3CDTF">2023-04-19T15:19:30Z</dcterms:created>
  <dcterms:modified xsi:type="dcterms:W3CDTF">2023-05-02T14:10:19Z</dcterms:modified>
</cp:coreProperties>
</file>